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25"/>
  </p:notesMasterIdLst>
  <p:handoutMasterIdLst>
    <p:handoutMasterId r:id="rId26"/>
  </p:handoutMasterIdLst>
  <p:sldIdLst>
    <p:sldId id="319" r:id="rId2"/>
    <p:sldId id="318" r:id="rId3"/>
    <p:sldId id="320" r:id="rId4"/>
    <p:sldId id="332" r:id="rId5"/>
    <p:sldId id="259" r:id="rId6"/>
    <p:sldId id="260" r:id="rId7"/>
    <p:sldId id="309" r:id="rId8"/>
    <p:sldId id="328" r:id="rId9"/>
    <p:sldId id="330" r:id="rId10"/>
    <p:sldId id="331" r:id="rId11"/>
    <p:sldId id="308" r:id="rId12"/>
    <p:sldId id="311" r:id="rId13"/>
    <p:sldId id="317" r:id="rId14"/>
    <p:sldId id="310" r:id="rId15"/>
    <p:sldId id="264" r:id="rId16"/>
    <p:sldId id="263" r:id="rId17"/>
    <p:sldId id="304" r:id="rId18"/>
    <p:sldId id="315" r:id="rId19"/>
    <p:sldId id="316" r:id="rId20"/>
    <p:sldId id="271" r:id="rId21"/>
    <p:sldId id="303" r:id="rId22"/>
    <p:sldId id="329" r:id="rId23"/>
    <p:sldId id="323" r:id="rId2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49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49" autoAdjust="0"/>
  </p:normalViewPr>
  <p:slideViewPr>
    <p:cSldViewPr>
      <p:cViewPr varScale="1">
        <p:scale>
          <a:sx n="62" d="100"/>
          <a:sy n="62" d="100"/>
        </p:scale>
        <p:origin x="832" y="56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2B3398-7931-4D81-9F14-D2FA73EF1C53}" type="doc">
      <dgm:prSet loTypeId="urn:microsoft.com/office/officeart/2005/8/layout/vLis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E4EECD4-2B69-484B-B9C1-9E07B9EC2489}">
      <dgm:prSet custT="1"/>
      <dgm:spPr/>
      <dgm:t>
        <a:bodyPr/>
        <a:lstStyle/>
        <a:p>
          <a:pPr marL="400050" indent="0" algn="r"/>
          <a:r>
            <a:rPr lang="en-US" sz="2200" dirty="0"/>
            <a:t>MINTS promotes a different philosophy of education. It is a mindset that takes the education out to the people, to plant new schools, and to develop new national instructors.</a:t>
          </a:r>
        </a:p>
      </dgm:t>
    </dgm:pt>
    <dgm:pt modelId="{6A06CEDC-EA32-4E3F-8E6E-1025D4AE787F}" type="parTrans" cxnId="{46B3692E-D48D-4F32-A7F4-2F63398D0CB0}">
      <dgm:prSet/>
      <dgm:spPr/>
      <dgm:t>
        <a:bodyPr/>
        <a:lstStyle/>
        <a:p>
          <a:endParaRPr lang="en-US"/>
        </a:p>
      </dgm:t>
    </dgm:pt>
    <dgm:pt modelId="{6F844A67-9604-4A3B-B06E-71382F8ADDE8}" type="sibTrans" cxnId="{46B3692E-D48D-4F32-A7F4-2F63398D0CB0}">
      <dgm:prSet/>
      <dgm:spPr/>
      <dgm:t>
        <a:bodyPr/>
        <a:lstStyle/>
        <a:p>
          <a:endParaRPr lang="en-US"/>
        </a:p>
      </dgm:t>
    </dgm:pt>
    <dgm:pt modelId="{A017D14D-1820-4EB8-BDD6-0CF94DA8CBDD}" type="pres">
      <dgm:prSet presAssocID="{F82B3398-7931-4D81-9F14-D2FA73EF1C53}" presName="linearFlow" presStyleCnt="0">
        <dgm:presLayoutVars>
          <dgm:dir/>
          <dgm:resizeHandles val="exact"/>
        </dgm:presLayoutVars>
      </dgm:prSet>
      <dgm:spPr/>
    </dgm:pt>
    <dgm:pt modelId="{E2E8A1EF-064E-49EF-85EB-AF0A6BC22EBE}" type="pres">
      <dgm:prSet presAssocID="{AE4EECD4-2B69-484B-B9C1-9E07B9EC2489}" presName="composite" presStyleCnt="0"/>
      <dgm:spPr/>
    </dgm:pt>
    <dgm:pt modelId="{4A5CF271-7527-4AC0-B34F-DACBFBC985F5}" type="pres">
      <dgm:prSet presAssocID="{AE4EECD4-2B69-484B-B9C1-9E07B9EC2489}" presName="imgShp" presStyleLbl="fgImgPlace1" presStyleIdx="0" presStyleCnt="1" custLinFactNeighborX="-87179" custLinFactNeighborY="-4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2CB046FB-37FE-480E-83B7-56B92038396B}" type="pres">
      <dgm:prSet presAssocID="{AE4EECD4-2B69-484B-B9C1-9E07B9EC2489}" presName="txShp" presStyleLbl="node1" presStyleIdx="0" presStyleCnt="1" custScaleX="150376" custLinFactNeighborX="-30567" custLinFactNeighborY="2107">
        <dgm:presLayoutVars>
          <dgm:bulletEnabled val="1"/>
        </dgm:presLayoutVars>
      </dgm:prSet>
      <dgm:spPr/>
    </dgm:pt>
  </dgm:ptLst>
  <dgm:cxnLst>
    <dgm:cxn modelId="{46B3692E-D48D-4F32-A7F4-2F63398D0CB0}" srcId="{F82B3398-7931-4D81-9F14-D2FA73EF1C53}" destId="{AE4EECD4-2B69-484B-B9C1-9E07B9EC2489}" srcOrd="0" destOrd="0" parTransId="{6A06CEDC-EA32-4E3F-8E6E-1025D4AE787F}" sibTransId="{6F844A67-9604-4A3B-B06E-71382F8ADDE8}"/>
    <dgm:cxn modelId="{88C500A7-9C28-4141-91AB-59041099A03F}" type="presOf" srcId="{AE4EECD4-2B69-484B-B9C1-9E07B9EC2489}" destId="{2CB046FB-37FE-480E-83B7-56B92038396B}" srcOrd="0" destOrd="0" presId="urn:microsoft.com/office/officeart/2005/8/layout/vList3"/>
    <dgm:cxn modelId="{2719FCF7-946A-48E8-88C2-4129A032B30D}" type="presOf" srcId="{F82B3398-7931-4D81-9F14-D2FA73EF1C53}" destId="{A017D14D-1820-4EB8-BDD6-0CF94DA8CBDD}" srcOrd="0" destOrd="0" presId="urn:microsoft.com/office/officeart/2005/8/layout/vList3"/>
    <dgm:cxn modelId="{BA2BB8F8-A5AB-4030-A695-115D2D920FE1}" type="presParOf" srcId="{A017D14D-1820-4EB8-BDD6-0CF94DA8CBDD}" destId="{E2E8A1EF-064E-49EF-85EB-AF0A6BC22EBE}" srcOrd="0" destOrd="0" presId="urn:microsoft.com/office/officeart/2005/8/layout/vList3"/>
    <dgm:cxn modelId="{E4808440-B024-4C73-9371-FF38ED9955AE}" type="presParOf" srcId="{E2E8A1EF-064E-49EF-85EB-AF0A6BC22EBE}" destId="{4A5CF271-7527-4AC0-B34F-DACBFBC985F5}" srcOrd="0" destOrd="0" presId="urn:microsoft.com/office/officeart/2005/8/layout/vList3"/>
    <dgm:cxn modelId="{4CAB7327-FA4B-4259-B36D-824F59E51A71}" type="presParOf" srcId="{E2E8A1EF-064E-49EF-85EB-AF0A6BC22EBE}" destId="{2CB046FB-37FE-480E-83B7-56B9203839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FA7C81-23A4-4761-9D47-53039C64C54D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5C5362A-AE5B-4100-AAB4-704F8544AA6A}">
      <dgm:prSet custT="1"/>
      <dgm:spPr/>
      <dgm:t>
        <a:bodyPr/>
        <a:lstStyle/>
        <a:p>
          <a:pPr algn="r"/>
          <a:r>
            <a:rPr lang="en-US" sz="2200" dirty="0"/>
            <a:t>As soon as possible we train national students to write curriculum under our oversight so that a permanent training resource is developed in their language and culture which are then shared throughout the language group. When they graduate, they become the professors and start new schools.</a:t>
          </a:r>
        </a:p>
      </dgm:t>
    </dgm:pt>
    <dgm:pt modelId="{3F427EEB-E684-483C-A764-6BDCC6C36946}" type="parTrans" cxnId="{0347BFB9-6DC2-4E0F-AACB-0247C09C3467}">
      <dgm:prSet/>
      <dgm:spPr/>
      <dgm:t>
        <a:bodyPr/>
        <a:lstStyle/>
        <a:p>
          <a:endParaRPr lang="en-US"/>
        </a:p>
      </dgm:t>
    </dgm:pt>
    <dgm:pt modelId="{CDFA65C9-EB94-403C-A3C3-D716400753B6}" type="sibTrans" cxnId="{0347BFB9-6DC2-4E0F-AACB-0247C09C3467}">
      <dgm:prSet/>
      <dgm:spPr/>
      <dgm:t>
        <a:bodyPr/>
        <a:lstStyle/>
        <a:p>
          <a:endParaRPr lang="en-US"/>
        </a:p>
      </dgm:t>
    </dgm:pt>
    <dgm:pt modelId="{1D961D29-FCA8-40FD-BB80-E1772CF09EF7}" type="pres">
      <dgm:prSet presAssocID="{94FA7C81-23A4-4761-9D47-53039C64C54D}" presName="linearFlow" presStyleCnt="0">
        <dgm:presLayoutVars>
          <dgm:dir/>
          <dgm:resizeHandles val="exact"/>
        </dgm:presLayoutVars>
      </dgm:prSet>
      <dgm:spPr/>
    </dgm:pt>
    <dgm:pt modelId="{059AF835-8B22-4B36-8F2A-13E993F33C91}" type="pres">
      <dgm:prSet presAssocID="{D5C5362A-AE5B-4100-AAB4-704F8544AA6A}" presName="composite" presStyleCnt="0"/>
      <dgm:spPr/>
    </dgm:pt>
    <dgm:pt modelId="{E1ACFBD3-A17D-4E9D-AEEC-05AAEAFF9DD3}" type="pres">
      <dgm:prSet presAssocID="{D5C5362A-AE5B-4100-AAB4-704F8544AA6A}" presName="imgShp" presStyleLbl="fgImgPlace1" presStyleIdx="0" presStyleCnt="1" custLinFactNeighborX="-26976" custLinFactNeighborY="4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B0DD5D-8FFE-4E58-A02B-78F9CDD752A9}" type="pres">
      <dgm:prSet presAssocID="{D5C5362A-AE5B-4100-AAB4-704F8544AA6A}" presName="txShp" presStyleLbl="node1" presStyleIdx="0" presStyleCnt="1" custScaleX="127356" custLinFactNeighborX="6956" custLinFactNeighborY="49">
        <dgm:presLayoutVars>
          <dgm:bulletEnabled val="1"/>
        </dgm:presLayoutVars>
      </dgm:prSet>
      <dgm:spPr/>
    </dgm:pt>
  </dgm:ptLst>
  <dgm:cxnLst>
    <dgm:cxn modelId="{46F53325-A133-48DC-B3D4-0C9DE2624A93}" type="presOf" srcId="{94FA7C81-23A4-4761-9D47-53039C64C54D}" destId="{1D961D29-FCA8-40FD-BB80-E1772CF09EF7}" srcOrd="0" destOrd="0" presId="urn:microsoft.com/office/officeart/2005/8/layout/vList3"/>
    <dgm:cxn modelId="{46A8D25D-B8EA-4EBA-9FBB-6F3F1B38448F}" type="presOf" srcId="{D5C5362A-AE5B-4100-AAB4-704F8544AA6A}" destId="{76B0DD5D-8FFE-4E58-A02B-78F9CDD752A9}" srcOrd="0" destOrd="0" presId="urn:microsoft.com/office/officeart/2005/8/layout/vList3"/>
    <dgm:cxn modelId="{0347BFB9-6DC2-4E0F-AACB-0247C09C3467}" srcId="{94FA7C81-23A4-4761-9D47-53039C64C54D}" destId="{D5C5362A-AE5B-4100-AAB4-704F8544AA6A}" srcOrd="0" destOrd="0" parTransId="{3F427EEB-E684-483C-A764-6BDCC6C36946}" sibTransId="{CDFA65C9-EB94-403C-A3C3-D716400753B6}"/>
    <dgm:cxn modelId="{50D93477-47B1-427E-A5BF-9BA23F73902B}" type="presParOf" srcId="{1D961D29-FCA8-40FD-BB80-E1772CF09EF7}" destId="{059AF835-8B22-4B36-8F2A-13E993F33C91}" srcOrd="0" destOrd="0" presId="urn:microsoft.com/office/officeart/2005/8/layout/vList3"/>
    <dgm:cxn modelId="{EA504807-14F0-4162-830E-620AEC260E41}" type="presParOf" srcId="{059AF835-8B22-4B36-8F2A-13E993F33C91}" destId="{E1ACFBD3-A17D-4E9D-AEEC-05AAEAFF9DD3}" srcOrd="0" destOrd="0" presId="urn:microsoft.com/office/officeart/2005/8/layout/vList3"/>
    <dgm:cxn modelId="{A5444CDC-F0A1-47DD-B9BD-931B4E9F74B8}" type="presParOf" srcId="{059AF835-8B22-4B36-8F2A-13E993F33C91}" destId="{76B0DD5D-8FFE-4E58-A02B-78F9CDD752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343E8B-3FBD-4C5D-ACB5-EB3CDE5A838D}" type="doc">
      <dgm:prSet loTypeId="urn:microsoft.com/office/officeart/2005/8/layout/vList3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F418D00-4715-4137-8F9C-925C67E1B8C7}">
      <dgm:prSet custT="1"/>
      <dgm:spPr/>
      <dgm:t>
        <a:bodyPr/>
        <a:lstStyle/>
        <a:p>
          <a:pPr marL="627063" indent="0" algn="r"/>
          <a:r>
            <a:rPr lang="en-US" sz="2200" dirty="0"/>
            <a:t>National ownership and self-governance of the new schools instills excitement as the national believers work to </a:t>
          </a:r>
          <a:r>
            <a:rPr lang="en-US" sz="2200" b="0" dirty="0"/>
            <a:t>promote and </a:t>
          </a:r>
          <a:r>
            <a:rPr lang="en-US" sz="2200" dirty="0"/>
            <a:t>expand their own schools for their people. Multiplication is a key value.</a:t>
          </a:r>
        </a:p>
      </dgm:t>
    </dgm:pt>
    <dgm:pt modelId="{A79970B8-D6C2-49AB-8F8A-120B199271BD}" type="parTrans" cxnId="{3CFE22F4-E112-4445-A08D-8182D17F758F}">
      <dgm:prSet/>
      <dgm:spPr/>
      <dgm:t>
        <a:bodyPr/>
        <a:lstStyle/>
        <a:p>
          <a:endParaRPr lang="en-US"/>
        </a:p>
      </dgm:t>
    </dgm:pt>
    <dgm:pt modelId="{3F76B9C3-370D-44D4-A13D-A6175858DF5A}" type="sibTrans" cxnId="{3CFE22F4-E112-4445-A08D-8182D17F758F}">
      <dgm:prSet/>
      <dgm:spPr/>
      <dgm:t>
        <a:bodyPr/>
        <a:lstStyle/>
        <a:p>
          <a:endParaRPr lang="en-US"/>
        </a:p>
      </dgm:t>
    </dgm:pt>
    <dgm:pt modelId="{58DB9F17-7956-47A8-80FE-D04F7EDDE6F9}" type="pres">
      <dgm:prSet presAssocID="{63343E8B-3FBD-4C5D-ACB5-EB3CDE5A838D}" presName="linearFlow" presStyleCnt="0">
        <dgm:presLayoutVars>
          <dgm:dir/>
          <dgm:resizeHandles val="exact"/>
        </dgm:presLayoutVars>
      </dgm:prSet>
      <dgm:spPr/>
    </dgm:pt>
    <dgm:pt modelId="{12CD787A-6918-4131-961A-A4E00E84C978}" type="pres">
      <dgm:prSet presAssocID="{8F418D00-4715-4137-8F9C-925C67E1B8C7}" presName="composite" presStyleCnt="0"/>
      <dgm:spPr/>
    </dgm:pt>
    <dgm:pt modelId="{49C5436A-21BA-4043-BCF1-4BF931527962}" type="pres">
      <dgm:prSet presAssocID="{8F418D00-4715-4137-8F9C-925C67E1B8C7}" presName="imgShp" presStyleLbl="fgImgPlace1" presStyleIdx="0" presStyleCnt="1" custScaleX="99318" custLinFactNeighborX="-72381" custLinFactNeighborY="665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2922C27-0EE0-4D09-AAA3-A24FD21EEC8F}" type="pres">
      <dgm:prSet presAssocID="{8F418D00-4715-4137-8F9C-925C67E1B8C7}" presName="txShp" presStyleLbl="node1" presStyleIdx="0" presStyleCnt="1" custScaleX="150376" custScaleY="83453" custLinFactNeighborX="7562" custLinFactNeighborY="-2333">
        <dgm:presLayoutVars>
          <dgm:bulletEnabled val="1"/>
        </dgm:presLayoutVars>
      </dgm:prSet>
      <dgm:spPr/>
    </dgm:pt>
  </dgm:ptLst>
  <dgm:cxnLst>
    <dgm:cxn modelId="{1C2D5626-009C-41D2-84AF-754F0EDC5724}" type="presOf" srcId="{8F418D00-4715-4137-8F9C-925C67E1B8C7}" destId="{32922C27-0EE0-4D09-AAA3-A24FD21EEC8F}" srcOrd="0" destOrd="0" presId="urn:microsoft.com/office/officeart/2005/8/layout/vList3"/>
    <dgm:cxn modelId="{41DE6C2D-C598-49BC-9775-8D0E4260362A}" type="presOf" srcId="{63343E8B-3FBD-4C5D-ACB5-EB3CDE5A838D}" destId="{58DB9F17-7956-47A8-80FE-D04F7EDDE6F9}" srcOrd="0" destOrd="0" presId="urn:microsoft.com/office/officeart/2005/8/layout/vList3"/>
    <dgm:cxn modelId="{3CFE22F4-E112-4445-A08D-8182D17F758F}" srcId="{63343E8B-3FBD-4C5D-ACB5-EB3CDE5A838D}" destId="{8F418D00-4715-4137-8F9C-925C67E1B8C7}" srcOrd="0" destOrd="0" parTransId="{A79970B8-D6C2-49AB-8F8A-120B199271BD}" sibTransId="{3F76B9C3-370D-44D4-A13D-A6175858DF5A}"/>
    <dgm:cxn modelId="{42EC84BC-966A-40A7-B925-4B638C6B233F}" type="presParOf" srcId="{58DB9F17-7956-47A8-80FE-D04F7EDDE6F9}" destId="{12CD787A-6918-4131-961A-A4E00E84C978}" srcOrd="0" destOrd="0" presId="urn:microsoft.com/office/officeart/2005/8/layout/vList3"/>
    <dgm:cxn modelId="{8E215578-B6B9-4D26-A994-C0990C6E8A96}" type="presParOf" srcId="{12CD787A-6918-4131-961A-A4E00E84C978}" destId="{49C5436A-21BA-4043-BCF1-4BF931527962}" srcOrd="0" destOrd="0" presId="urn:microsoft.com/office/officeart/2005/8/layout/vList3"/>
    <dgm:cxn modelId="{E542C26B-F745-4B56-860A-D433CD96602F}" type="presParOf" srcId="{12CD787A-6918-4131-961A-A4E00E84C978}" destId="{32922C27-0EE0-4D09-AAA3-A24FD21EEC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281B93-9AE4-46DB-8CE8-E9E6687E097F}" type="doc">
      <dgm:prSet loTypeId="urn:microsoft.com/office/officeart/2018/2/layout/IconVerticalSolidList" loCatId="icon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91F726C-7669-4649-9E9F-8012C56F9F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0070C0"/>
              </a:solidFill>
            </a:rPr>
            <a:t>Valid Degrees</a:t>
          </a:r>
        </a:p>
      </dgm:t>
    </dgm:pt>
    <dgm:pt modelId="{468DAD25-E349-44AE-A931-5243CD701794}" type="parTrans" cxnId="{61C98112-7E27-40E2-B6E3-BD7C815B9D14}">
      <dgm:prSet/>
      <dgm:spPr/>
      <dgm:t>
        <a:bodyPr/>
        <a:lstStyle/>
        <a:p>
          <a:endParaRPr lang="en-US"/>
        </a:p>
      </dgm:t>
    </dgm:pt>
    <dgm:pt modelId="{7EFDEA7C-B21F-41A9-B63E-7AE15B6C3C84}" type="sibTrans" cxnId="{61C98112-7E27-40E2-B6E3-BD7C815B9D14}">
      <dgm:prSet/>
      <dgm:spPr/>
      <dgm:t>
        <a:bodyPr/>
        <a:lstStyle/>
        <a:p>
          <a:endParaRPr lang="en-US"/>
        </a:p>
      </dgm:t>
    </dgm:pt>
    <dgm:pt modelId="{F88E3CF6-930C-4A4E-8767-1B1D41380E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0070C0"/>
              </a:solidFill>
            </a:rPr>
            <a:t>Free Curriculum</a:t>
          </a:r>
        </a:p>
      </dgm:t>
    </dgm:pt>
    <dgm:pt modelId="{40AF9834-6658-422C-9062-C640E61F13CD}" type="parTrans" cxnId="{FFABDF54-B9BF-475B-B4F2-8F77934EE0DF}">
      <dgm:prSet/>
      <dgm:spPr/>
      <dgm:t>
        <a:bodyPr/>
        <a:lstStyle/>
        <a:p>
          <a:endParaRPr lang="en-US"/>
        </a:p>
      </dgm:t>
    </dgm:pt>
    <dgm:pt modelId="{D2719937-023D-42FE-8526-21E6CDE50A9F}" type="sibTrans" cxnId="{FFABDF54-B9BF-475B-B4F2-8F77934EE0DF}">
      <dgm:prSet/>
      <dgm:spPr/>
      <dgm:t>
        <a:bodyPr/>
        <a:lstStyle/>
        <a:p>
          <a:endParaRPr lang="en-US"/>
        </a:p>
      </dgm:t>
    </dgm:pt>
    <dgm:pt modelId="{1CD14EE4-9CB2-4F1D-91EF-39DD1ADBA6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0070C0"/>
              </a:solidFill>
            </a:rPr>
            <a:t>Academic Structure and Accountability </a:t>
          </a:r>
        </a:p>
      </dgm:t>
    </dgm:pt>
    <dgm:pt modelId="{7F4B53E6-35F3-4F71-BBE8-9835C6AE1270}" type="parTrans" cxnId="{098D4A0D-6CC5-48E2-B4EB-E88E4DEB75F5}">
      <dgm:prSet/>
      <dgm:spPr/>
      <dgm:t>
        <a:bodyPr/>
        <a:lstStyle/>
        <a:p>
          <a:endParaRPr lang="en-US"/>
        </a:p>
      </dgm:t>
    </dgm:pt>
    <dgm:pt modelId="{6B48936E-4B3F-42E0-8D55-C8B132AEE0E5}" type="sibTrans" cxnId="{098D4A0D-6CC5-48E2-B4EB-E88E4DEB75F5}">
      <dgm:prSet/>
      <dgm:spPr/>
      <dgm:t>
        <a:bodyPr/>
        <a:lstStyle/>
        <a:p>
          <a:endParaRPr lang="en-US"/>
        </a:p>
      </dgm:t>
    </dgm:pt>
    <dgm:pt modelId="{86CDA8E5-4963-4219-BE45-5511E6185F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0070C0"/>
              </a:solidFill>
            </a:rPr>
            <a:t>Training the Next Generation </a:t>
          </a:r>
        </a:p>
      </dgm:t>
    </dgm:pt>
    <dgm:pt modelId="{C26118A5-A69E-4D7F-8D05-6D7476B36004}" type="parTrans" cxnId="{BF199A07-AEC8-46FB-96F4-2C92CD87C4E8}">
      <dgm:prSet/>
      <dgm:spPr/>
      <dgm:t>
        <a:bodyPr/>
        <a:lstStyle/>
        <a:p>
          <a:endParaRPr lang="en-US"/>
        </a:p>
      </dgm:t>
    </dgm:pt>
    <dgm:pt modelId="{EDF6EBA3-FB27-4B99-B428-D338F67A2A4E}" type="sibTrans" cxnId="{BF199A07-AEC8-46FB-96F4-2C92CD87C4E8}">
      <dgm:prSet/>
      <dgm:spPr/>
      <dgm:t>
        <a:bodyPr/>
        <a:lstStyle/>
        <a:p>
          <a:endParaRPr lang="en-US"/>
        </a:p>
      </dgm:t>
    </dgm:pt>
    <dgm:pt modelId="{B35B97B2-C6ED-409B-932C-49AD9A321B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0070C0"/>
              </a:solidFill>
            </a:rPr>
            <a:t>Materials Translation</a:t>
          </a:r>
        </a:p>
      </dgm:t>
    </dgm:pt>
    <dgm:pt modelId="{A0C57E61-E630-49C6-B2D7-7CDB0421CF16}" type="parTrans" cxnId="{3A1A0ED8-421D-45F8-9D58-9C5670602A25}">
      <dgm:prSet/>
      <dgm:spPr/>
      <dgm:t>
        <a:bodyPr/>
        <a:lstStyle/>
        <a:p>
          <a:endParaRPr lang="en-US"/>
        </a:p>
      </dgm:t>
    </dgm:pt>
    <dgm:pt modelId="{90D7569C-813B-41FE-B111-8B61D48B63B1}" type="sibTrans" cxnId="{3A1A0ED8-421D-45F8-9D58-9C5670602A25}">
      <dgm:prSet/>
      <dgm:spPr/>
      <dgm:t>
        <a:bodyPr/>
        <a:lstStyle/>
        <a:p>
          <a:endParaRPr lang="en-US"/>
        </a:p>
      </dgm:t>
    </dgm:pt>
    <dgm:pt modelId="{BE92138C-9BBA-4381-B2F2-340AB6A45BED}" type="pres">
      <dgm:prSet presAssocID="{19281B93-9AE4-46DB-8CE8-E9E6687E097F}" presName="root" presStyleCnt="0">
        <dgm:presLayoutVars>
          <dgm:dir/>
          <dgm:resizeHandles val="exact"/>
        </dgm:presLayoutVars>
      </dgm:prSet>
      <dgm:spPr/>
    </dgm:pt>
    <dgm:pt modelId="{9E688C9E-989A-49EA-8018-A9F1D7476ECC}" type="pres">
      <dgm:prSet presAssocID="{C91F726C-7669-4649-9E9F-8012C56F9F57}" presName="compNode" presStyleCnt="0"/>
      <dgm:spPr/>
    </dgm:pt>
    <dgm:pt modelId="{8880A5E3-F47A-4F41-83D1-E5F069380479}" type="pres">
      <dgm:prSet presAssocID="{C91F726C-7669-4649-9E9F-8012C56F9F57}" presName="bgRect" presStyleLbl="bgShp" presStyleIdx="0" presStyleCnt="5" custScaleY="112658" custLinFactNeighborY="-4622"/>
      <dgm:spPr/>
    </dgm:pt>
    <dgm:pt modelId="{14DE6EB6-416B-4E2E-890F-0EFE3B3B5B0E}" type="pres">
      <dgm:prSet presAssocID="{C91F726C-7669-4649-9E9F-8012C56F9F5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 with solid fill"/>
        </a:ext>
      </dgm:extLst>
    </dgm:pt>
    <dgm:pt modelId="{EDE3F3F0-600B-4507-9092-EF1D7517F464}" type="pres">
      <dgm:prSet presAssocID="{C91F726C-7669-4649-9E9F-8012C56F9F57}" presName="spaceRect" presStyleCnt="0"/>
      <dgm:spPr/>
    </dgm:pt>
    <dgm:pt modelId="{4F1F51DB-709F-4921-8D8E-231E7F0D6FA9}" type="pres">
      <dgm:prSet presAssocID="{C91F726C-7669-4649-9E9F-8012C56F9F57}" presName="parTx" presStyleLbl="revTx" presStyleIdx="0" presStyleCnt="5">
        <dgm:presLayoutVars>
          <dgm:chMax val="0"/>
          <dgm:chPref val="0"/>
        </dgm:presLayoutVars>
      </dgm:prSet>
      <dgm:spPr/>
    </dgm:pt>
    <dgm:pt modelId="{C7B0E016-3D28-4C71-853B-DA389907ED9B}" type="pres">
      <dgm:prSet presAssocID="{7EFDEA7C-B21F-41A9-B63E-7AE15B6C3C84}" presName="sibTrans" presStyleCnt="0"/>
      <dgm:spPr/>
    </dgm:pt>
    <dgm:pt modelId="{F97FE688-D6EF-4B7D-9D77-BD7CF9B4239F}" type="pres">
      <dgm:prSet presAssocID="{F88E3CF6-930C-4A4E-8767-1B1D41380E42}" presName="compNode" presStyleCnt="0"/>
      <dgm:spPr/>
    </dgm:pt>
    <dgm:pt modelId="{766D53F5-D137-4E15-87CE-A460FB5B7188}" type="pres">
      <dgm:prSet presAssocID="{F88E3CF6-930C-4A4E-8767-1B1D41380E42}" presName="bgRect" presStyleLbl="bgShp" presStyleIdx="1" presStyleCnt="5" custLinFactNeighborY="-2437"/>
      <dgm:spPr/>
    </dgm:pt>
    <dgm:pt modelId="{98574BBC-CD53-46E4-AF43-9982A063452B}" type="pres">
      <dgm:prSet presAssocID="{F88E3CF6-930C-4A4E-8767-1B1D41380E4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198D2A4-BACF-4E2C-9B36-EF02F0AE0C2E}" type="pres">
      <dgm:prSet presAssocID="{F88E3CF6-930C-4A4E-8767-1B1D41380E42}" presName="spaceRect" presStyleCnt="0"/>
      <dgm:spPr/>
    </dgm:pt>
    <dgm:pt modelId="{6EE846C1-3523-4907-BD39-C15DE6ABF414}" type="pres">
      <dgm:prSet presAssocID="{F88E3CF6-930C-4A4E-8767-1B1D41380E42}" presName="parTx" presStyleLbl="revTx" presStyleIdx="1" presStyleCnt="5">
        <dgm:presLayoutVars>
          <dgm:chMax val="0"/>
          <dgm:chPref val="0"/>
        </dgm:presLayoutVars>
      </dgm:prSet>
      <dgm:spPr/>
    </dgm:pt>
    <dgm:pt modelId="{2489E9D4-F0B8-402D-961C-A7C413319624}" type="pres">
      <dgm:prSet presAssocID="{D2719937-023D-42FE-8526-21E6CDE50A9F}" presName="sibTrans" presStyleCnt="0"/>
      <dgm:spPr/>
    </dgm:pt>
    <dgm:pt modelId="{124B8D31-450F-434D-8867-3868AB30FC60}" type="pres">
      <dgm:prSet presAssocID="{1CD14EE4-9CB2-4F1D-91EF-39DD1ADBA6E2}" presName="compNode" presStyleCnt="0"/>
      <dgm:spPr/>
    </dgm:pt>
    <dgm:pt modelId="{A44F052E-40C3-4474-A05B-DFA4295E2B67}" type="pres">
      <dgm:prSet presAssocID="{1CD14EE4-9CB2-4F1D-91EF-39DD1ADBA6E2}" presName="bgRect" presStyleLbl="bgShp" presStyleIdx="2" presStyleCnt="5"/>
      <dgm:spPr/>
    </dgm:pt>
    <dgm:pt modelId="{A3BD681D-67D2-40F7-92C8-2AB6400E3EAF}" type="pres">
      <dgm:prSet presAssocID="{1CD14EE4-9CB2-4F1D-91EF-39DD1ADBA6E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F4A98A35-BCA8-471D-90F0-236A43957D6D}" type="pres">
      <dgm:prSet presAssocID="{1CD14EE4-9CB2-4F1D-91EF-39DD1ADBA6E2}" presName="spaceRect" presStyleCnt="0"/>
      <dgm:spPr/>
    </dgm:pt>
    <dgm:pt modelId="{12230A69-6FD9-4551-8433-775D8E7793AA}" type="pres">
      <dgm:prSet presAssocID="{1CD14EE4-9CB2-4F1D-91EF-39DD1ADBA6E2}" presName="parTx" presStyleLbl="revTx" presStyleIdx="2" presStyleCnt="5">
        <dgm:presLayoutVars>
          <dgm:chMax val="0"/>
          <dgm:chPref val="0"/>
        </dgm:presLayoutVars>
      </dgm:prSet>
      <dgm:spPr/>
    </dgm:pt>
    <dgm:pt modelId="{8C13FF7E-6032-40B5-BC8A-E830F53F1E6A}" type="pres">
      <dgm:prSet presAssocID="{6B48936E-4B3F-42E0-8D55-C8B132AEE0E5}" presName="sibTrans" presStyleCnt="0"/>
      <dgm:spPr/>
    </dgm:pt>
    <dgm:pt modelId="{7B0902E8-2C57-49FC-8984-94402325343A}" type="pres">
      <dgm:prSet presAssocID="{86CDA8E5-4963-4219-BE45-5511E6185FA8}" presName="compNode" presStyleCnt="0"/>
      <dgm:spPr/>
    </dgm:pt>
    <dgm:pt modelId="{208D130C-D4B3-4A8A-A78A-4C545EA431A0}" type="pres">
      <dgm:prSet presAssocID="{86CDA8E5-4963-4219-BE45-5511E6185FA8}" presName="bgRect" presStyleLbl="bgShp" presStyleIdx="3" presStyleCnt="5"/>
      <dgm:spPr/>
    </dgm:pt>
    <dgm:pt modelId="{FED36EC2-5F05-48B6-AA60-DC0981878FEB}" type="pres">
      <dgm:prSet presAssocID="{86CDA8E5-4963-4219-BE45-5511E6185FA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A47E8BE6-A188-47D0-A5C6-CBE4466E56CA}" type="pres">
      <dgm:prSet presAssocID="{86CDA8E5-4963-4219-BE45-5511E6185FA8}" presName="spaceRect" presStyleCnt="0"/>
      <dgm:spPr/>
    </dgm:pt>
    <dgm:pt modelId="{FD3EC6AA-9A19-45D3-9306-81FA5F12FFE8}" type="pres">
      <dgm:prSet presAssocID="{86CDA8E5-4963-4219-BE45-5511E6185FA8}" presName="parTx" presStyleLbl="revTx" presStyleIdx="3" presStyleCnt="5">
        <dgm:presLayoutVars>
          <dgm:chMax val="0"/>
          <dgm:chPref val="0"/>
        </dgm:presLayoutVars>
      </dgm:prSet>
      <dgm:spPr/>
    </dgm:pt>
    <dgm:pt modelId="{392C99D3-30CB-4F50-BA0C-BC72DD7056F7}" type="pres">
      <dgm:prSet presAssocID="{EDF6EBA3-FB27-4B99-B428-D338F67A2A4E}" presName="sibTrans" presStyleCnt="0"/>
      <dgm:spPr/>
    </dgm:pt>
    <dgm:pt modelId="{339F7287-6090-49FD-9D72-449258704679}" type="pres">
      <dgm:prSet presAssocID="{B35B97B2-C6ED-409B-932C-49AD9A321BF8}" presName="compNode" presStyleCnt="0"/>
      <dgm:spPr/>
    </dgm:pt>
    <dgm:pt modelId="{7112B1A0-9D05-4E09-8171-ECDFF518BC2D}" type="pres">
      <dgm:prSet presAssocID="{B35B97B2-C6ED-409B-932C-49AD9A321BF8}" presName="bgRect" presStyleLbl="bgShp" presStyleIdx="4" presStyleCnt="5"/>
      <dgm:spPr/>
    </dgm:pt>
    <dgm:pt modelId="{13F301C6-660A-421E-85B9-0B703F98B3C7}" type="pres">
      <dgm:prSet presAssocID="{B35B97B2-C6ED-409B-932C-49AD9A321BF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e outline"/>
        </a:ext>
      </dgm:extLst>
    </dgm:pt>
    <dgm:pt modelId="{727951B9-AB71-4CFB-9679-29AB83BD9573}" type="pres">
      <dgm:prSet presAssocID="{B35B97B2-C6ED-409B-932C-49AD9A321BF8}" presName="spaceRect" presStyleCnt="0"/>
      <dgm:spPr/>
    </dgm:pt>
    <dgm:pt modelId="{41C7513F-1DEE-4588-B326-1B5F9F5F47AA}" type="pres">
      <dgm:prSet presAssocID="{B35B97B2-C6ED-409B-932C-49AD9A321BF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F199A07-AEC8-46FB-96F4-2C92CD87C4E8}" srcId="{19281B93-9AE4-46DB-8CE8-E9E6687E097F}" destId="{86CDA8E5-4963-4219-BE45-5511E6185FA8}" srcOrd="3" destOrd="0" parTransId="{C26118A5-A69E-4D7F-8D05-6D7476B36004}" sibTransId="{EDF6EBA3-FB27-4B99-B428-D338F67A2A4E}"/>
    <dgm:cxn modelId="{098D4A0D-6CC5-48E2-B4EB-E88E4DEB75F5}" srcId="{19281B93-9AE4-46DB-8CE8-E9E6687E097F}" destId="{1CD14EE4-9CB2-4F1D-91EF-39DD1ADBA6E2}" srcOrd="2" destOrd="0" parTransId="{7F4B53E6-35F3-4F71-BBE8-9835C6AE1270}" sibTransId="{6B48936E-4B3F-42E0-8D55-C8B132AEE0E5}"/>
    <dgm:cxn modelId="{61C98112-7E27-40E2-B6E3-BD7C815B9D14}" srcId="{19281B93-9AE4-46DB-8CE8-E9E6687E097F}" destId="{C91F726C-7669-4649-9E9F-8012C56F9F57}" srcOrd="0" destOrd="0" parTransId="{468DAD25-E349-44AE-A931-5243CD701794}" sibTransId="{7EFDEA7C-B21F-41A9-B63E-7AE15B6C3C84}"/>
    <dgm:cxn modelId="{68A13F1C-48D7-4E79-B489-78666AF16239}" type="presOf" srcId="{F88E3CF6-930C-4A4E-8767-1B1D41380E42}" destId="{6EE846C1-3523-4907-BD39-C15DE6ABF414}" srcOrd="0" destOrd="0" presId="urn:microsoft.com/office/officeart/2018/2/layout/IconVerticalSolidList"/>
    <dgm:cxn modelId="{64069421-C0B9-4C2B-B0B5-C11CE89F9010}" type="presOf" srcId="{1CD14EE4-9CB2-4F1D-91EF-39DD1ADBA6E2}" destId="{12230A69-6FD9-4551-8433-775D8E7793AA}" srcOrd="0" destOrd="0" presId="urn:microsoft.com/office/officeart/2018/2/layout/IconVerticalSolidList"/>
    <dgm:cxn modelId="{F487A624-776E-4D4D-933D-22325CAA85A7}" type="presOf" srcId="{19281B93-9AE4-46DB-8CE8-E9E6687E097F}" destId="{BE92138C-9BBA-4381-B2F2-340AB6A45BED}" srcOrd="0" destOrd="0" presId="urn:microsoft.com/office/officeart/2018/2/layout/IconVerticalSolidList"/>
    <dgm:cxn modelId="{FFABDF54-B9BF-475B-B4F2-8F77934EE0DF}" srcId="{19281B93-9AE4-46DB-8CE8-E9E6687E097F}" destId="{F88E3CF6-930C-4A4E-8767-1B1D41380E42}" srcOrd="1" destOrd="0" parTransId="{40AF9834-6658-422C-9062-C640E61F13CD}" sibTransId="{D2719937-023D-42FE-8526-21E6CDE50A9F}"/>
    <dgm:cxn modelId="{48964681-4C47-4808-9B6F-1057C0AE3A2C}" type="presOf" srcId="{B35B97B2-C6ED-409B-932C-49AD9A321BF8}" destId="{41C7513F-1DEE-4588-B326-1B5F9F5F47AA}" srcOrd="0" destOrd="0" presId="urn:microsoft.com/office/officeart/2018/2/layout/IconVerticalSolidList"/>
    <dgm:cxn modelId="{A132C694-F234-471D-A72C-CE70E0DF2B57}" type="presOf" srcId="{86CDA8E5-4963-4219-BE45-5511E6185FA8}" destId="{FD3EC6AA-9A19-45D3-9306-81FA5F12FFE8}" srcOrd="0" destOrd="0" presId="urn:microsoft.com/office/officeart/2018/2/layout/IconVerticalSolidList"/>
    <dgm:cxn modelId="{F8EE97A1-55D6-4A9F-932F-338FC6BD7F80}" type="presOf" srcId="{C91F726C-7669-4649-9E9F-8012C56F9F57}" destId="{4F1F51DB-709F-4921-8D8E-231E7F0D6FA9}" srcOrd="0" destOrd="0" presId="urn:microsoft.com/office/officeart/2018/2/layout/IconVerticalSolidList"/>
    <dgm:cxn modelId="{3A1A0ED8-421D-45F8-9D58-9C5670602A25}" srcId="{19281B93-9AE4-46DB-8CE8-E9E6687E097F}" destId="{B35B97B2-C6ED-409B-932C-49AD9A321BF8}" srcOrd="4" destOrd="0" parTransId="{A0C57E61-E630-49C6-B2D7-7CDB0421CF16}" sibTransId="{90D7569C-813B-41FE-B111-8B61D48B63B1}"/>
    <dgm:cxn modelId="{DE6D77BF-6C0B-4256-9052-0E3BED684001}" type="presParOf" srcId="{BE92138C-9BBA-4381-B2F2-340AB6A45BED}" destId="{9E688C9E-989A-49EA-8018-A9F1D7476ECC}" srcOrd="0" destOrd="0" presId="urn:microsoft.com/office/officeart/2018/2/layout/IconVerticalSolidList"/>
    <dgm:cxn modelId="{E3763E24-E04B-4B50-9AD4-4CF03E5ED6BD}" type="presParOf" srcId="{9E688C9E-989A-49EA-8018-A9F1D7476ECC}" destId="{8880A5E3-F47A-4F41-83D1-E5F069380479}" srcOrd="0" destOrd="0" presId="urn:microsoft.com/office/officeart/2018/2/layout/IconVerticalSolidList"/>
    <dgm:cxn modelId="{AEB29F0B-3707-4A4C-81C4-61C8BBC7AAB4}" type="presParOf" srcId="{9E688C9E-989A-49EA-8018-A9F1D7476ECC}" destId="{14DE6EB6-416B-4E2E-890F-0EFE3B3B5B0E}" srcOrd="1" destOrd="0" presId="urn:microsoft.com/office/officeart/2018/2/layout/IconVerticalSolidList"/>
    <dgm:cxn modelId="{C1BCB9A1-2CEA-462A-8E6B-3A776A14982B}" type="presParOf" srcId="{9E688C9E-989A-49EA-8018-A9F1D7476ECC}" destId="{EDE3F3F0-600B-4507-9092-EF1D7517F464}" srcOrd="2" destOrd="0" presId="urn:microsoft.com/office/officeart/2018/2/layout/IconVerticalSolidList"/>
    <dgm:cxn modelId="{C501BCEF-7056-444A-BE48-BB30DF61DD7D}" type="presParOf" srcId="{9E688C9E-989A-49EA-8018-A9F1D7476ECC}" destId="{4F1F51DB-709F-4921-8D8E-231E7F0D6FA9}" srcOrd="3" destOrd="0" presId="urn:microsoft.com/office/officeart/2018/2/layout/IconVerticalSolidList"/>
    <dgm:cxn modelId="{0496038B-88CB-4767-B22B-3E588E641153}" type="presParOf" srcId="{BE92138C-9BBA-4381-B2F2-340AB6A45BED}" destId="{C7B0E016-3D28-4C71-853B-DA389907ED9B}" srcOrd="1" destOrd="0" presId="urn:microsoft.com/office/officeart/2018/2/layout/IconVerticalSolidList"/>
    <dgm:cxn modelId="{BFD3AE45-885D-475D-9CCA-54D15436E94C}" type="presParOf" srcId="{BE92138C-9BBA-4381-B2F2-340AB6A45BED}" destId="{F97FE688-D6EF-4B7D-9D77-BD7CF9B4239F}" srcOrd="2" destOrd="0" presId="urn:microsoft.com/office/officeart/2018/2/layout/IconVerticalSolidList"/>
    <dgm:cxn modelId="{193EB8B6-78E9-4CC6-902A-6E1630DE82C7}" type="presParOf" srcId="{F97FE688-D6EF-4B7D-9D77-BD7CF9B4239F}" destId="{766D53F5-D137-4E15-87CE-A460FB5B7188}" srcOrd="0" destOrd="0" presId="urn:microsoft.com/office/officeart/2018/2/layout/IconVerticalSolidList"/>
    <dgm:cxn modelId="{1ABC8A5B-4A71-4AD5-AA55-963C6E9414E3}" type="presParOf" srcId="{F97FE688-D6EF-4B7D-9D77-BD7CF9B4239F}" destId="{98574BBC-CD53-46E4-AF43-9982A063452B}" srcOrd="1" destOrd="0" presId="urn:microsoft.com/office/officeart/2018/2/layout/IconVerticalSolidList"/>
    <dgm:cxn modelId="{668BE83C-E798-4DD7-B9F7-1946670DF2C2}" type="presParOf" srcId="{F97FE688-D6EF-4B7D-9D77-BD7CF9B4239F}" destId="{2198D2A4-BACF-4E2C-9B36-EF02F0AE0C2E}" srcOrd="2" destOrd="0" presId="urn:microsoft.com/office/officeart/2018/2/layout/IconVerticalSolidList"/>
    <dgm:cxn modelId="{9C45EB07-D5F0-4448-A012-960A20C2E3A2}" type="presParOf" srcId="{F97FE688-D6EF-4B7D-9D77-BD7CF9B4239F}" destId="{6EE846C1-3523-4907-BD39-C15DE6ABF414}" srcOrd="3" destOrd="0" presId="urn:microsoft.com/office/officeart/2018/2/layout/IconVerticalSolidList"/>
    <dgm:cxn modelId="{E6F4196A-0B48-454E-B4A5-D13BA9466ECD}" type="presParOf" srcId="{BE92138C-9BBA-4381-B2F2-340AB6A45BED}" destId="{2489E9D4-F0B8-402D-961C-A7C413319624}" srcOrd="3" destOrd="0" presId="urn:microsoft.com/office/officeart/2018/2/layout/IconVerticalSolidList"/>
    <dgm:cxn modelId="{C4EAD8FB-F77D-4240-B4A7-D27C87399E46}" type="presParOf" srcId="{BE92138C-9BBA-4381-B2F2-340AB6A45BED}" destId="{124B8D31-450F-434D-8867-3868AB30FC60}" srcOrd="4" destOrd="0" presId="urn:microsoft.com/office/officeart/2018/2/layout/IconVerticalSolidList"/>
    <dgm:cxn modelId="{E7892482-CCAB-4A91-A360-1F6643227B47}" type="presParOf" srcId="{124B8D31-450F-434D-8867-3868AB30FC60}" destId="{A44F052E-40C3-4474-A05B-DFA4295E2B67}" srcOrd="0" destOrd="0" presId="urn:microsoft.com/office/officeart/2018/2/layout/IconVerticalSolidList"/>
    <dgm:cxn modelId="{CCD4D9A9-340C-4B3E-8B79-63C734472768}" type="presParOf" srcId="{124B8D31-450F-434D-8867-3868AB30FC60}" destId="{A3BD681D-67D2-40F7-92C8-2AB6400E3EAF}" srcOrd="1" destOrd="0" presId="urn:microsoft.com/office/officeart/2018/2/layout/IconVerticalSolidList"/>
    <dgm:cxn modelId="{A2529596-1F04-40C5-98E0-C88778088F27}" type="presParOf" srcId="{124B8D31-450F-434D-8867-3868AB30FC60}" destId="{F4A98A35-BCA8-471D-90F0-236A43957D6D}" srcOrd="2" destOrd="0" presId="urn:microsoft.com/office/officeart/2018/2/layout/IconVerticalSolidList"/>
    <dgm:cxn modelId="{D0CD3651-BBFE-408B-A7D7-F4506B8385BC}" type="presParOf" srcId="{124B8D31-450F-434D-8867-3868AB30FC60}" destId="{12230A69-6FD9-4551-8433-775D8E7793AA}" srcOrd="3" destOrd="0" presId="urn:microsoft.com/office/officeart/2018/2/layout/IconVerticalSolidList"/>
    <dgm:cxn modelId="{3CBF3456-6595-4395-BE17-97067B48EFD9}" type="presParOf" srcId="{BE92138C-9BBA-4381-B2F2-340AB6A45BED}" destId="{8C13FF7E-6032-40B5-BC8A-E830F53F1E6A}" srcOrd="5" destOrd="0" presId="urn:microsoft.com/office/officeart/2018/2/layout/IconVerticalSolidList"/>
    <dgm:cxn modelId="{D6CCFE5E-29B4-4A24-8192-7E6C437FD390}" type="presParOf" srcId="{BE92138C-9BBA-4381-B2F2-340AB6A45BED}" destId="{7B0902E8-2C57-49FC-8984-94402325343A}" srcOrd="6" destOrd="0" presId="urn:microsoft.com/office/officeart/2018/2/layout/IconVerticalSolidList"/>
    <dgm:cxn modelId="{0C8594B9-8D6A-4AF2-AAB9-1B85B67D03C3}" type="presParOf" srcId="{7B0902E8-2C57-49FC-8984-94402325343A}" destId="{208D130C-D4B3-4A8A-A78A-4C545EA431A0}" srcOrd="0" destOrd="0" presId="urn:microsoft.com/office/officeart/2018/2/layout/IconVerticalSolidList"/>
    <dgm:cxn modelId="{2CB3F25F-B179-4DEE-AA08-218612BC4289}" type="presParOf" srcId="{7B0902E8-2C57-49FC-8984-94402325343A}" destId="{FED36EC2-5F05-48B6-AA60-DC0981878FEB}" srcOrd="1" destOrd="0" presId="urn:microsoft.com/office/officeart/2018/2/layout/IconVerticalSolidList"/>
    <dgm:cxn modelId="{00A541A0-D6C5-4F5B-83BB-EE0E7B8F2486}" type="presParOf" srcId="{7B0902E8-2C57-49FC-8984-94402325343A}" destId="{A47E8BE6-A188-47D0-A5C6-CBE4466E56CA}" srcOrd="2" destOrd="0" presId="urn:microsoft.com/office/officeart/2018/2/layout/IconVerticalSolidList"/>
    <dgm:cxn modelId="{E4218CCB-A441-44AF-89F3-18257662101C}" type="presParOf" srcId="{7B0902E8-2C57-49FC-8984-94402325343A}" destId="{FD3EC6AA-9A19-45D3-9306-81FA5F12FFE8}" srcOrd="3" destOrd="0" presId="urn:microsoft.com/office/officeart/2018/2/layout/IconVerticalSolidList"/>
    <dgm:cxn modelId="{23FA3E1F-B584-4514-B7F2-87C6EA4CF8CC}" type="presParOf" srcId="{BE92138C-9BBA-4381-B2F2-340AB6A45BED}" destId="{392C99D3-30CB-4F50-BA0C-BC72DD7056F7}" srcOrd="7" destOrd="0" presId="urn:microsoft.com/office/officeart/2018/2/layout/IconVerticalSolidList"/>
    <dgm:cxn modelId="{F02D3A62-3398-4412-8750-749DFAC14DC3}" type="presParOf" srcId="{BE92138C-9BBA-4381-B2F2-340AB6A45BED}" destId="{339F7287-6090-49FD-9D72-449258704679}" srcOrd="8" destOrd="0" presId="urn:microsoft.com/office/officeart/2018/2/layout/IconVerticalSolidList"/>
    <dgm:cxn modelId="{516C4D88-BAA7-4895-8CC9-F3063A45CEC7}" type="presParOf" srcId="{339F7287-6090-49FD-9D72-449258704679}" destId="{7112B1A0-9D05-4E09-8171-ECDFF518BC2D}" srcOrd="0" destOrd="0" presId="urn:microsoft.com/office/officeart/2018/2/layout/IconVerticalSolidList"/>
    <dgm:cxn modelId="{5C71B42C-F68E-4E00-923E-94270BC714DF}" type="presParOf" srcId="{339F7287-6090-49FD-9D72-449258704679}" destId="{13F301C6-660A-421E-85B9-0B703F98B3C7}" srcOrd="1" destOrd="0" presId="urn:microsoft.com/office/officeart/2018/2/layout/IconVerticalSolidList"/>
    <dgm:cxn modelId="{98C91DEA-0026-4D39-B97A-3C4AC1F43D80}" type="presParOf" srcId="{339F7287-6090-49FD-9D72-449258704679}" destId="{727951B9-AB71-4CFB-9679-29AB83BD9573}" srcOrd="2" destOrd="0" presId="urn:microsoft.com/office/officeart/2018/2/layout/IconVerticalSolidList"/>
    <dgm:cxn modelId="{DD943267-BC49-462F-BC1E-C256B2EE0B56}" type="presParOf" srcId="{339F7287-6090-49FD-9D72-449258704679}" destId="{41C7513F-1DEE-4588-B326-1B5F9F5F47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1FE5EA-F84B-48BE-A7CF-388F2BF7B06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590DEA-40F1-46B6-93C3-7AEF2F215BA2}">
      <dgm:prSet/>
      <dgm:spPr/>
      <dgm:t>
        <a:bodyPr/>
        <a:lstStyle/>
        <a:p>
          <a:r>
            <a:rPr lang="en-US" b="1" dirty="0"/>
            <a:t>• CTS:</a:t>
          </a:r>
          <a:r>
            <a:rPr lang="en-US" dirty="0"/>
            <a:t> Certificate for Theological Studies</a:t>
          </a:r>
        </a:p>
      </dgm:t>
    </dgm:pt>
    <dgm:pt modelId="{6EA5B7FC-3A1A-4DF6-BB16-86B40AF0A2C3}" type="parTrans" cxnId="{A682F21E-70FB-45AE-AF55-5815C2713FE5}">
      <dgm:prSet/>
      <dgm:spPr/>
      <dgm:t>
        <a:bodyPr/>
        <a:lstStyle/>
        <a:p>
          <a:endParaRPr lang="en-US"/>
        </a:p>
      </dgm:t>
    </dgm:pt>
    <dgm:pt modelId="{8C24F436-AF1D-442D-BBCF-3364FD4ABA2B}" type="sibTrans" cxnId="{A682F21E-70FB-45AE-AF55-5815C2713FE5}">
      <dgm:prSet/>
      <dgm:spPr/>
      <dgm:t>
        <a:bodyPr/>
        <a:lstStyle/>
        <a:p>
          <a:endParaRPr lang="en-US"/>
        </a:p>
      </dgm:t>
    </dgm:pt>
    <dgm:pt modelId="{1AB369B8-476E-48FF-9A0E-B3DE3DC657F3}">
      <dgm:prSet/>
      <dgm:spPr/>
      <dgm:t>
        <a:bodyPr/>
        <a:lstStyle/>
        <a:p>
          <a:r>
            <a:rPr lang="en-US" b="1" dirty="0"/>
            <a:t>• AATS:</a:t>
          </a:r>
          <a:r>
            <a:rPr lang="en-US" dirty="0"/>
            <a:t> Associate of Arts in Theological Studies</a:t>
          </a:r>
        </a:p>
      </dgm:t>
    </dgm:pt>
    <dgm:pt modelId="{07C9AC32-53D6-46B7-85C2-C334D3E767CF}" type="parTrans" cxnId="{97008D25-A41F-45D5-9BEB-592E9BE9B06A}">
      <dgm:prSet/>
      <dgm:spPr/>
      <dgm:t>
        <a:bodyPr/>
        <a:lstStyle/>
        <a:p>
          <a:endParaRPr lang="en-US"/>
        </a:p>
      </dgm:t>
    </dgm:pt>
    <dgm:pt modelId="{92EABE6A-8350-4660-ABF6-433F2B4F11C6}" type="sibTrans" cxnId="{97008D25-A41F-45D5-9BEB-592E9BE9B06A}">
      <dgm:prSet/>
      <dgm:spPr/>
      <dgm:t>
        <a:bodyPr/>
        <a:lstStyle/>
        <a:p>
          <a:endParaRPr lang="en-US"/>
        </a:p>
      </dgm:t>
    </dgm:pt>
    <dgm:pt modelId="{B857BBCE-0BA6-41C2-BE5C-D9E50A19AA82}">
      <dgm:prSet/>
      <dgm:spPr/>
      <dgm:t>
        <a:bodyPr/>
        <a:lstStyle/>
        <a:p>
          <a:r>
            <a:rPr lang="en-US" b="1" dirty="0"/>
            <a:t>• BATS:</a:t>
          </a:r>
          <a:r>
            <a:rPr lang="en-US" dirty="0"/>
            <a:t> Bachelor of Arts in Theological Studies</a:t>
          </a:r>
        </a:p>
      </dgm:t>
    </dgm:pt>
    <dgm:pt modelId="{635F1A3F-3F36-4267-A1C2-8FF8DC86E720}" type="parTrans" cxnId="{26469923-D795-4746-B14B-5ADAB8832FA4}">
      <dgm:prSet/>
      <dgm:spPr/>
      <dgm:t>
        <a:bodyPr/>
        <a:lstStyle/>
        <a:p>
          <a:endParaRPr lang="en-US"/>
        </a:p>
      </dgm:t>
    </dgm:pt>
    <dgm:pt modelId="{3F3DCE72-A91F-4724-A635-2D811B399511}" type="sibTrans" cxnId="{26469923-D795-4746-B14B-5ADAB8832FA4}">
      <dgm:prSet/>
      <dgm:spPr/>
      <dgm:t>
        <a:bodyPr/>
        <a:lstStyle/>
        <a:p>
          <a:endParaRPr lang="en-US"/>
        </a:p>
      </dgm:t>
    </dgm:pt>
    <dgm:pt modelId="{65908A51-A3A1-4776-805B-C8E2E3964058}">
      <dgm:prSet/>
      <dgm:spPr/>
      <dgm:t>
        <a:bodyPr/>
        <a:lstStyle/>
        <a:p>
          <a:r>
            <a:rPr lang="en-US" b="1" dirty="0"/>
            <a:t>• MATS:</a:t>
          </a:r>
          <a:r>
            <a:rPr lang="en-US" dirty="0"/>
            <a:t> Master of Arts in Theological Studies</a:t>
          </a:r>
        </a:p>
      </dgm:t>
    </dgm:pt>
    <dgm:pt modelId="{2C2D0AD8-6FDC-4624-B0F8-110129F83AE9}" type="parTrans" cxnId="{46A13737-98B8-451E-BC41-4BDCA65C3DDC}">
      <dgm:prSet/>
      <dgm:spPr/>
      <dgm:t>
        <a:bodyPr/>
        <a:lstStyle/>
        <a:p>
          <a:endParaRPr lang="en-US"/>
        </a:p>
      </dgm:t>
    </dgm:pt>
    <dgm:pt modelId="{5AB20BF0-BE2C-461A-84FD-2DCD1C57FC25}" type="sibTrans" cxnId="{46A13737-98B8-451E-BC41-4BDCA65C3DDC}">
      <dgm:prSet/>
      <dgm:spPr/>
      <dgm:t>
        <a:bodyPr/>
        <a:lstStyle/>
        <a:p>
          <a:endParaRPr lang="en-US"/>
        </a:p>
      </dgm:t>
    </dgm:pt>
    <dgm:pt modelId="{8CEDAA4B-157C-4ABF-8BD3-FD1040B524B6}">
      <dgm:prSet/>
      <dgm:spPr/>
      <dgm:t>
        <a:bodyPr/>
        <a:lstStyle/>
        <a:p>
          <a:r>
            <a:rPr lang="en-US" b="1" dirty="0"/>
            <a:t>• M.Div: </a:t>
          </a:r>
          <a:r>
            <a:rPr lang="en-US" dirty="0"/>
            <a:t>Master of Divinity</a:t>
          </a:r>
        </a:p>
      </dgm:t>
    </dgm:pt>
    <dgm:pt modelId="{2F8B6FBC-AC8F-4B40-8963-AC7DD6E762A5}" type="parTrans" cxnId="{2E9BBBC7-FE3D-454D-91D1-8E2422A4C765}">
      <dgm:prSet/>
      <dgm:spPr/>
      <dgm:t>
        <a:bodyPr/>
        <a:lstStyle/>
        <a:p>
          <a:endParaRPr lang="en-US"/>
        </a:p>
      </dgm:t>
    </dgm:pt>
    <dgm:pt modelId="{E6A39E66-407E-4B0D-AAB0-A88F1F2E96D3}" type="sibTrans" cxnId="{2E9BBBC7-FE3D-454D-91D1-8E2422A4C765}">
      <dgm:prSet/>
      <dgm:spPr/>
      <dgm:t>
        <a:bodyPr/>
        <a:lstStyle/>
        <a:p>
          <a:endParaRPr lang="en-US"/>
        </a:p>
      </dgm:t>
    </dgm:pt>
    <dgm:pt modelId="{BE6613AD-A205-4523-BF49-6661052B1C15}">
      <dgm:prSet/>
      <dgm:spPr/>
      <dgm:t>
        <a:bodyPr/>
        <a:lstStyle/>
        <a:p>
          <a:r>
            <a:rPr lang="en-US" b="1" dirty="0"/>
            <a:t>• D.Min: </a:t>
          </a:r>
          <a:r>
            <a:rPr lang="en-US" dirty="0"/>
            <a:t>Doctor of Ministry</a:t>
          </a:r>
        </a:p>
      </dgm:t>
    </dgm:pt>
    <dgm:pt modelId="{643B179A-D1C3-455A-AAFB-7DBE46DED5B0}" type="parTrans" cxnId="{06B21ED1-702D-49A7-8022-7540EB791D17}">
      <dgm:prSet/>
      <dgm:spPr/>
      <dgm:t>
        <a:bodyPr/>
        <a:lstStyle/>
        <a:p>
          <a:endParaRPr lang="en-US"/>
        </a:p>
      </dgm:t>
    </dgm:pt>
    <dgm:pt modelId="{81CF4668-14F0-40E0-8B7A-7B6CAB83A612}" type="sibTrans" cxnId="{06B21ED1-702D-49A7-8022-7540EB791D17}">
      <dgm:prSet/>
      <dgm:spPr/>
      <dgm:t>
        <a:bodyPr/>
        <a:lstStyle/>
        <a:p>
          <a:endParaRPr lang="en-US"/>
        </a:p>
      </dgm:t>
    </dgm:pt>
    <dgm:pt modelId="{9FFEEA47-8D19-4AE2-8E09-220F1623FDCE}">
      <dgm:prSet/>
      <dgm:spPr/>
      <dgm:t>
        <a:bodyPr/>
        <a:lstStyle/>
        <a:p>
          <a:r>
            <a:rPr lang="en-US" b="1" dirty="0"/>
            <a:t>• Ph.D.: </a:t>
          </a:r>
          <a:r>
            <a:rPr lang="en-US" dirty="0"/>
            <a:t>The Doctor of Philosophy</a:t>
          </a:r>
        </a:p>
      </dgm:t>
    </dgm:pt>
    <dgm:pt modelId="{EF3F2695-7FD3-457B-A47C-B29846CEDED0}" type="parTrans" cxnId="{3EFB6DD0-579F-48BB-9612-425CCCCACDEA}">
      <dgm:prSet/>
      <dgm:spPr/>
      <dgm:t>
        <a:bodyPr/>
        <a:lstStyle/>
        <a:p>
          <a:endParaRPr lang="en-US"/>
        </a:p>
      </dgm:t>
    </dgm:pt>
    <dgm:pt modelId="{91F3A008-DC88-494A-BB9D-EE88484C07A6}" type="sibTrans" cxnId="{3EFB6DD0-579F-48BB-9612-425CCCCACDEA}">
      <dgm:prSet/>
      <dgm:spPr/>
      <dgm:t>
        <a:bodyPr/>
        <a:lstStyle/>
        <a:p>
          <a:endParaRPr lang="en-US"/>
        </a:p>
      </dgm:t>
    </dgm:pt>
    <dgm:pt modelId="{37CBF17B-76C4-43E7-B7B1-1CC3E3957964}" type="pres">
      <dgm:prSet presAssocID="{9D1FE5EA-F84B-48BE-A7CF-388F2BF7B065}" presName="linear" presStyleCnt="0">
        <dgm:presLayoutVars>
          <dgm:animLvl val="lvl"/>
          <dgm:resizeHandles val="exact"/>
        </dgm:presLayoutVars>
      </dgm:prSet>
      <dgm:spPr/>
    </dgm:pt>
    <dgm:pt modelId="{B057341A-5BF5-43AF-9ACB-FC41205D2A37}" type="pres">
      <dgm:prSet presAssocID="{99590DEA-40F1-46B6-93C3-7AEF2F215BA2}" presName="parentText" presStyleLbl="node1" presStyleIdx="0" presStyleCnt="7" custLinFactNeighborY="58170">
        <dgm:presLayoutVars>
          <dgm:chMax val="0"/>
          <dgm:bulletEnabled val="1"/>
        </dgm:presLayoutVars>
      </dgm:prSet>
      <dgm:spPr/>
    </dgm:pt>
    <dgm:pt modelId="{20291307-7398-412E-AD38-B4E6F334627C}" type="pres">
      <dgm:prSet presAssocID="{8C24F436-AF1D-442D-BBCF-3364FD4ABA2B}" presName="spacer" presStyleCnt="0"/>
      <dgm:spPr/>
    </dgm:pt>
    <dgm:pt modelId="{50482F54-3A15-4D8E-953B-DE7F87948B69}" type="pres">
      <dgm:prSet presAssocID="{1AB369B8-476E-48FF-9A0E-B3DE3DC657F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BBC8D29-5596-4FC3-8B1F-BC68CED84C62}" type="pres">
      <dgm:prSet presAssocID="{92EABE6A-8350-4660-ABF6-433F2B4F11C6}" presName="spacer" presStyleCnt="0"/>
      <dgm:spPr/>
    </dgm:pt>
    <dgm:pt modelId="{C75D42D1-F4C8-4BDF-A2B1-77BA3AB19E84}" type="pres">
      <dgm:prSet presAssocID="{B857BBCE-0BA6-41C2-BE5C-D9E50A19AA8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581CD40-BCB5-465C-B7A0-055DD744D0DD}" type="pres">
      <dgm:prSet presAssocID="{3F3DCE72-A91F-4724-A635-2D811B399511}" presName="spacer" presStyleCnt="0"/>
      <dgm:spPr/>
    </dgm:pt>
    <dgm:pt modelId="{CA0CF19A-5BC1-4267-9872-E9620443F56B}" type="pres">
      <dgm:prSet presAssocID="{65908A51-A3A1-4776-805B-C8E2E396405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35407E5-BC4C-45E2-8401-BE273904C970}" type="pres">
      <dgm:prSet presAssocID="{5AB20BF0-BE2C-461A-84FD-2DCD1C57FC25}" presName="spacer" presStyleCnt="0"/>
      <dgm:spPr/>
    </dgm:pt>
    <dgm:pt modelId="{3205529D-30A6-4D83-B2CE-8B0670DF21EE}" type="pres">
      <dgm:prSet presAssocID="{8CEDAA4B-157C-4ABF-8BD3-FD1040B524B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0789214-47FC-48C2-9AF1-1BD9BD6208F3}" type="pres">
      <dgm:prSet presAssocID="{E6A39E66-407E-4B0D-AAB0-A88F1F2E96D3}" presName="spacer" presStyleCnt="0"/>
      <dgm:spPr/>
    </dgm:pt>
    <dgm:pt modelId="{26D4ABB0-E495-4772-9B4A-7265DEDE6E68}" type="pres">
      <dgm:prSet presAssocID="{BE6613AD-A205-4523-BF49-6661052B1C1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24EEBD5-8AB6-4752-8F17-795EE2DB39C0}" type="pres">
      <dgm:prSet presAssocID="{81CF4668-14F0-40E0-8B7A-7B6CAB83A612}" presName="spacer" presStyleCnt="0"/>
      <dgm:spPr/>
    </dgm:pt>
    <dgm:pt modelId="{97744F89-730F-45E4-810F-E8E0A6EDFD26}" type="pres">
      <dgm:prSet presAssocID="{9FFEEA47-8D19-4AE2-8E09-220F1623FDC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69C50D-1362-47F3-A6B4-D69798AEB990}" type="presOf" srcId="{1AB369B8-476E-48FF-9A0E-B3DE3DC657F3}" destId="{50482F54-3A15-4D8E-953B-DE7F87948B69}" srcOrd="0" destOrd="0" presId="urn:microsoft.com/office/officeart/2005/8/layout/vList2"/>
    <dgm:cxn modelId="{17423C17-4BE0-4B84-9EC7-B550C4A7DB0C}" type="presOf" srcId="{B857BBCE-0BA6-41C2-BE5C-D9E50A19AA82}" destId="{C75D42D1-F4C8-4BDF-A2B1-77BA3AB19E84}" srcOrd="0" destOrd="0" presId="urn:microsoft.com/office/officeart/2005/8/layout/vList2"/>
    <dgm:cxn modelId="{A682F21E-70FB-45AE-AF55-5815C2713FE5}" srcId="{9D1FE5EA-F84B-48BE-A7CF-388F2BF7B065}" destId="{99590DEA-40F1-46B6-93C3-7AEF2F215BA2}" srcOrd="0" destOrd="0" parTransId="{6EA5B7FC-3A1A-4DF6-BB16-86B40AF0A2C3}" sibTransId="{8C24F436-AF1D-442D-BBCF-3364FD4ABA2B}"/>
    <dgm:cxn modelId="{26469923-D795-4746-B14B-5ADAB8832FA4}" srcId="{9D1FE5EA-F84B-48BE-A7CF-388F2BF7B065}" destId="{B857BBCE-0BA6-41C2-BE5C-D9E50A19AA82}" srcOrd="2" destOrd="0" parTransId="{635F1A3F-3F36-4267-A1C2-8FF8DC86E720}" sibTransId="{3F3DCE72-A91F-4724-A635-2D811B399511}"/>
    <dgm:cxn modelId="{97008D25-A41F-45D5-9BEB-592E9BE9B06A}" srcId="{9D1FE5EA-F84B-48BE-A7CF-388F2BF7B065}" destId="{1AB369B8-476E-48FF-9A0E-B3DE3DC657F3}" srcOrd="1" destOrd="0" parTransId="{07C9AC32-53D6-46B7-85C2-C334D3E767CF}" sibTransId="{92EABE6A-8350-4660-ABF6-433F2B4F11C6}"/>
    <dgm:cxn modelId="{46A13737-98B8-451E-BC41-4BDCA65C3DDC}" srcId="{9D1FE5EA-F84B-48BE-A7CF-388F2BF7B065}" destId="{65908A51-A3A1-4776-805B-C8E2E3964058}" srcOrd="3" destOrd="0" parTransId="{2C2D0AD8-6FDC-4624-B0F8-110129F83AE9}" sibTransId="{5AB20BF0-BE2C-461A-84FD-2DCD1C57FC25}"/>
    <dgm:cxn modelId="{5F77884A-7492-414F-A12F-64BC96B25D2F}" type="presOf" srcId="{9FFEEA47-8D19-4AE2-8E09-220F1623FDCE}" destId="{97744F89-730F-45E4-810F-E8E0A6EDFD26}" srcOrd="0" destOrd="0" presId="urn:microsoft.com/office/officeart/2005/8/layout/vList2"/>
    <dgm:cxn modelId="{5AE5236C-7FAC-440B-9458-43B1BD39FD43}" type="presOf" srcId="{BE6613AD-A205-4523-BF49-6661052B1C15}" destId="{26D4ABB0-E495-4772-9B4A-7265DEDE6E68}" srcOrd="0" destOrd="0" presId="urn:microsoft.com/office/officeart/2005/8/layout/vList2"/>
    <dgm:cxn modelId="{8775959D-4F65-43D7-BE70-E7CB82AA1162}" type="presOf" srcId="{8CEDAA4B-157C-4ABF-8BD3-FD1040B524B6}" destId="{3205529D-30A6-4D83-B2CE-8B0670DF21EE}" srcOrd="0" destOrd="0" presId="urn:microsoft.com/office/officeart/2005/8/layout/vList2"/>
    <dgm:cxn modelId="{42EB80C4-82FB-4D8E-8191-1C7AF52232E6}" type="presOf" srcId="{9D1FE5EA-F84B-48BE-A7CF-388F2BF7B065}" destId="{37CBF17B-76C4-43E7-B7B1-1CC3E3957964}" srcOrd="0" destOrd="0" presId="urn:microsoft.com/office/officeart/2005/8/layout/vList2"/>
    <dgm:cxn modelId="{2E9BBBC7-FE3D-454D-91D1-8E2422A4C765}" srcId="{9D1FE5EA-F84B-48BE-A7CF-388F2BF7B065}" destId="{8CEDAA4B-157C-4ABF-8BD3-FD1040B524B6}" srcOrd="4" destOrd="0" parTransId="{2F8B6FBC-AC8F-4B40-8963-AC7DD6E762A5}" sibTransId="{E6A39E66-407E-4B0D-AAB0-A88F1F2E96D3}"/>
    <dgm:cxn modelId="{3EFB6DD0-579F-48BB-9612-425CCCCACDEA}" srcId="{9D1FE5EA-F84B-48BE-A7CF-388F2BF7B065}" destId="{9FFEEA47-8D19-4AE2-8E09-220F1623FDCE}" srcOrd="6" destOrd="0" parTransId="{EF3F2695-7FD3-457B-A47C-B29846CEDED0}" sibTransId="{91F3A008-DC88-494A-BB9D-EE88484C07A6}"/>
    <dgm:cxn modelId="{06B21ED1-702D-49A7-8022-7540EB791D17}" srcId="{9D1FE5EA-F84B-48BE-A7CF-388F2BF7B065}" destId="{BE6613AD-A205-4523-BF49-6661052B1C15}" srcOrd="5" destOrd="0" parTransId="{643B179A-D1C3-455A-AAFB-7DBE46DED5B0}" sibTransId="{81CF4668-14F0-40E0-8B7A-7B6CAB83A612}"/>
    <dgm:cxn modelId="{9D1D93E4-32BA-4F26-B640-3E8C312B9DA9}" type="presOf" srcId="{99590DEA-40F1-46B6-93C3-7AEF2F215BA2}" destId="{B057341A-5BF5-43AF-9ACB-FC41205D2A37}" srcOrd="0" destOrd="0" presId="urn:microsoft.com/office/officeart/2005/8/layout/vList2"/>
    <dgm:cxn modelId="{57DC87F2-B70C-4E4F-BE15-67549FEC2946}" type="presOf" srcId="{65908A51-A3A1-4776-805B-C8E2E3964058}" destId="{CA0CF19A-5BC1-4267-9872-E9620443F56B}" srcOrd="0" destOrd="0" presId="urn:microsoft.com/office/officeart/2005/8/layout/vList2"/>
    <dgm:cxn modelId="{4DEC3324-266D-4A71-9976-D41B5C76F181}" type="presParOf" srcId="{37CBF17B-76C4-43E7-B7B1-1CC3E3957964}" destId="{B057341A-5BF5-43AF-9ACB-FC41205D2A37}" srcOrd="0" destOrd="0" presId="urn:microsoft.com/office/officeart/2005/8/layout/vList2"/>
    <dgm:cxn modelId="{52A2645B-DF0E-4CB5-809B-2F0166005582}" type="presParOf" srcId="{37CBF17B-76C4-43E7-B7B1-1CC3E3957964}" destId="{20291307-7398-412E-AD38-B4E6F334627C}" srcOrd="1" destOrd="0" presId="urn:microsoft.com/office/officeart/2005/8/layout/vList2"/>
    <dgm:cxn modelId="{C1B8D922-774A-4D32-9862-6B041765A38E}" type="presParOf" srcId="{37CBF17B-76C4-43E7-B7B1-1CC3E3957964}" destId="{50482F54-3A15-4D8E-953B-DE7F87948B69}" srcOrd="2" destOrd="0" presId="urn:microsoft.com/office/officeart/2005/8/layout/vList2"/>
    <dgm:cxn modelId="{44F3CEC2-5E47-4313-9223-E23162D1A775}" type="presParOf" srcId="{37CBF17B-76C4-43E7-B7B1-1CC3E3957964}" destId="{9BBC8D29-5596-4FC3-8B1F-BC68CED84C62}" srcOrd="3" destOrd="0" presId="urn:microsoft.com/office/officeart/2005/8/layout/vList2"/>
    <dgm:cxn modelId="{980DD85C-AEA4-4CB4-B1DA-5C157863CDA0}" type="presParOf" srcId="{37CBF17B-76C4-43E7-B7B1-1CC3E3957964}" destId="{C75D42D1-F4C8-4BDF-A2B1-77BA3AB19E84}" srcOrd="4" destOrd="0" presId="urn:microsoft.com/office/officeart/2005/8/layout/vList2"/>
    <dgm:cxn modelId="{FE49D7E4-F0B2-405C-85D1-AECA8C8612E2}" type="presParOf" srcId="{37CBF17B-76C4-43E7-B7B1-1CC3E3957964}" destId="{5581CD40-BCB5-465C-B7A0-055DD744D0DD}" srcOrd="5" destOrd="0" presId="urn:microsoft.com/office/officeart/2005/8/layout/vList2"/>
    <dgm:cxn modelId="{741351E2-907E-4834-844E-01DFB274DC7D}" type="presParOf" srcId="{37CBF17B-76C4-43E7-B7B1-1CC3E3957964}" destId="{CA0CF19A-5BC1-4267-9872-E9620443F56B}" srcOrd="6" destOrd="0" presId="urn:microsoft.com/office/officeart/2005/8/layout/vList2"/>
    <dgm:cxn modelId="{87D4AF58-21D9-4F9D-BB25-121FF991B90A}" type="presParOf" srcId="{37CBF17B-76C4-43E7-B7B1-1CC3E3957964}" destId="{B35407E5-BC4C-45E2-8401-BE273904C970}" srcOrd="7" destOrd="0" presId="urn:microsoft.com/office/officeart/2005/8/layout/vList2"/>
    <dgm:cxn modelId="{CAE4CFD1-50D1-4441-955B-B7E76244D91D}" type="presParOf" srcId="{37CBF17B-76C4-43E7-B7B1-1CC3E3957964}" destId="{3205529D-30A6-4D83-B2CE-8B0670DF21EE}" srcOrd="8" destOrd="0" presId="urn:microsoft.com/office/officeart/2005/8/layout/vList2"/>
    <dgm:cxn modelId="{976B9A25-D36F-4565-9DF2-1D5126D1C3F5}" type="presParOf" srcId="{37CBF17B-76C4-43E7-B7B1-1CC3E3957964}" destId="{D0789214-47FC-48C2-9AF1-1BD9BD6208F3}" srcOrd="9" destOrd="0" presId="urn:microsoft.com/office/officeart/2005/8/layout/vList2"/>
    <dgm:cxn modelId="{EFD16B48-4F82-4D5A-943B-78DD54D87ACB}" type="presParOf" srcId="{37CBF17B-76C4-43E7-B7B1-1CC3E3957964}" destId="{26D4ABB0-E495-4772-9B4A-7265DEDE6E68}" srcOrd="10" destOrd="0" presId="urn:microsoft.com/office/officeart/2005/8/layout/vList2"/>
    <dgm:cxn modelId="{A1648B30-071A-4528-AC7E-8E449FFB054C}" type="presParOf" srcId="{37CBF17B-76C4-43E7-B7B1-1CC3E3957964}" destId="{E24EEBD5-8AB6-4752-8F17-795EE2DB39C0}" srcOrd="11" destOrd="0" presId="urn:microsoft.com/office/officeart/2005/8/layout/vList2"/>
    <dgm:cxn modelId="{4460D0F0-4D96-453A-B84A-A61AA6BF9F3F}" type="presParOf" srcId="{37CBF17B-76C4-43E7-B7B1-1CC3E3957964}" destId="{97744F89-730F-45E4-810F-E8E0A6EDFD2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046FB-37FE-480E-83B7-56B92038396B}">
      <dsp:nvSpPr>
        <dsp:cNvPr id="0" name=""/>
        <dsp:cNvSpPr/>
      </dsp:nvSpPr>
      <dsp:spPr>
        <a:xfrm rot="10800000">
          <a:off x="-1" y="1344"/>
          <a:ext cx="8534403" cy="1375364"/>
        </a:xfrm>
        <a:prstGeom prst="homePlat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498" tIns="83820" rIns="156464" bIns="83820" numCol="1" spcCol="1270" anchor="ctr" anchorCtr="0">
          <a:noAutofit/>
        </a:bodyPr>
        <a:lstStyle/>
        <a:p>
          <a:pPr marL="40005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MINTS promotes a different philosophy of education. It is a mindset that takes the education out to the people, to plant new schools, and to develop new national instructors.</a:t>
          </a:r>
        </a:p>
      </dsp:txBody>
      <dsp:txXfrm rot="10800000">
        <a:off x="343840" y="1344"/>
        <a:ext cx="8190562" cy="1375364"/>
      </dsp:txXfrm>
    </dsp:sp>
    <dsp:sp modelId="{4A5CF271-7527-4AC0-B34F-DACBFBC985F5}">
      <dsp:nvSpPr>
        <dsp:cNvPr id="0" name=""/>
        <dsp:cNvSpPr/>
      </dsp:nvSpPr>
      <dsp:spPr>
        <a:xfrm>
          <a:off x="0" y="0"/>
          <a:ext cx="1375364" cy="137536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0DD5D-8FFE-4E58-A02B-78F9CDD752A9}">
      <dsp:nvSpPr>
        <dsp:cNvPr id="0" name=""/>
        <dsp:cNvSpPr/>
      </dsp:nvSpPr>
      <dsp:spPr>
        <a:xfrm rot="10800000">
          <a:off x="1340046" y="2083"/>
          <a:ext cx="8841309" cy="2131516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940" tIns="83820" rIns="156464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 soon as possible we train national students to write curriculum under our oversight so that a permanent training resource is developed in their language and culture which are then shared throughout the language group. When they graduate, they become the professors and start new schools.</a:t>
          </a:r>
        </a:p>
      </dsp:txBody>
      <dsp:txXfrm rot="10800000">
        <a:off x="1872925" y="2083"/>
        <a:ext cx="8308430" cy="2131516"/>
      </dsp:txXfrm>
    </dsp:sp>
    <dsp:sp modelId="{E1ACFBD3-A17D-4E9D-AEEC-05AAEAFF9DD3}">
      <dsp:nvSpPr>
        <dsp:cNvPr id="0" name=""/>
        <dsp:cNvSpPr/>
      </dsp:nvSpPr>
      <dsp:spPr>
        <a:xfrm>
          <a:off x="165945" y="2083"/>
          <a:ext cx="2131516" cy="213151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2C27-0EE0-4D09-AAA3-A24FD21EEC8F}">
      <dsp:nvSpPr>
        <dsp:cNvPr id="0" name=""/>
        <dsp:cNvSpPr/>
      </dsp:nvSpPr>
      <dsp:spPr>
        <a:xfrm rot="10800000">
          <a:off x="-1" y="105825"/>
          <a:ext cx="8458203" cy="1474520"/>
        </a:xfrm>
        <a:prstGeom prst="homePlat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9148" tIns="83820" rIns="156464" bIns="83820" numCol="1" spcCol="1270" anchor="ctr" anchorCtr="0">
          <a:noAutofit/>
        </a:bodyPr>
        <a:lstStyle/>
        <a:p>
          <a:pPr marL="627063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National ownership and self-governance of the new schools instills excitement as the national believers work to </a:t>
          </a:r>
          <a:r>
            <a:rPr lang="en-US" sz="2200" b="0" kern="1200" dirty="0"/>
            <a:t>promote and </a:t>
          </a:r>
          <a:r>
            <a:rPr lang="en-US" sz="2200" kern="1200" dirty="0"/>
            <a:t>expand their own schools for their people. Multiplication is a key value.</a:t>
          </a:r>
        </a:p>
      </dsp:txBody>
      <dsp:txXfrm rot="10800000">
        <a:off x="368629" y="105825"/>
        <a:ext cx="8089573" cy="1474520"/>
      </dsp:txXfrm>
    </dsp:sp>
    <dsp:sp modelId="{49C5436A-21BA-4043-BCF1-4BF931527962}">
      <dsp:nvSpPr>
        <dsp:cNvPr id="0" name=""/>
        <dsp:cNvSpPr/>
      </dsp:nvSpPr>
      <dsp:spPr>
        <a:xfrm>
          <a:off x="0" y="1727"/>
          <a:ext cx="1754837" cy="176688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0A5E3-F47A-4F41-83D1-E5F069380479}">
      <dsp:nvSpPr>
        <dsp:cNvPr id="0" name=""/>
        <dsp:cNvSpPr/>
      </dsp:nvSpPr>
      <dsp:spPr>
        <a:xfrm>
          <a:off x="0" y="0"/>
          <a:ext cx="6781800" cy="107865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E6EB6-416B-4E2E-890F-0EFE3B3B5B0E}">
      <dsp:nvSpPr>
        <dsp:cNvPr id="0" name=""/>
        <dsp:cNvSpPr/>
      </dsp:nvSpPr>
      <dsp:spPr>
        <a:xfrm>
          <a:off x="289632" y="276739"/>
          <a:ext cx="526604" cy="5266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F51DB-709F-4921-8D8E-231E7F0D6FA9}">
      <dsp:nvSpPr>
        <dsp:cNvPr id="0" name=""/>
        <dsp:cNvSpPr/>
      </dsp:nvSpPr>
      <dsp:spPr>
        <a:xfrm>
          <a:off x="1105870" y="61309"/>
          <a:ext cx="5675929" cy="95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32" tIns="101332" rIns="101332" bIns="1013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Valid Degrees</a:t>
          </a:r>
        </a:p>
      </dsp:txBody>
      <dsp:txXfrm>
        <a:off x="1105870" y="61309"/>
        <a:ext cx="5675929" cy="957463"/>
      </dsp:txXfrm>
    </dsp:sp>
    <dsp:sp modelId="{766D53F5-D137-4E15-87CE-A460FB5B7188}">
      <dsp:nvSpPr>
        <dsp:cNvPr id="0" name=""/>
        <dsp:cNvSpPr/>
      </dsp:nvSpPr>
      <dsp:spPr>
        <a:xfrm>
          <a:off x="0" y="1295403"/>
          <a:ext cx="6781800" cy="9574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74BBC-CD53-46E4-AF43-9982A063452B}">
      <dsp:nvSpPr>
        <dsp:cNvPr id="0" name=""/>
        <dsp:cNvSpPr/>
      </dsp:nvSpPr>
      <dsp:spPr>
        <a:xfrm>
          <a:off x="289632" y="1534166"/>
          <a:ext cx="526604" cy="5266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846C1-3523-4907-BD39-C15DE6ABF414}">
      <dsp:nvSpPr>
        <dsp:cNvPr id="0" name=""/>
        <dsp:cNvSpPr/>
      </dsp:nvSpPr>
      <dsp:spPr>
        <a:xfrm>
          <a:off x="1105870" y="1318736"/>
          <a:ext cx="5675929" cy="95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32" tIns="101332" rIns="101332" bIns="1013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Free Curriculum</a:t>
          </a:r>
        </a:p>
      </dsp:txBody>
      <dsp:txXfrm>
        <a:off x="1105870" y="1318736"/>
        <a:ext cx="5675929" cy="957463"/>
      </dsp:txXfrm>
    </dsp:sp>
    <dsp:sp modelId="{A44F052E-40C3-4474-A05B-DFA4295E2B67}">
      <dsp:nvSpPr>
        <dsp:cNvPr id="0" name=""/>
        <dsp:cNvSpPr/>
      </dsp:nvSpPr>
      <dsp:spPr>
        <a:xfrm>
          <a:off x="0" y="2515566"/>
          <a:ext cx="6781800" cy="9574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681D-67D2-40F7-92C8-2AB6400E3EAF}">
      <dsp:nvSpPr>
        <dsp:cNvPr id="0" name=""/>
        <dsp:cNvSpPr/>
      </dsp:nvSpPr>
      <dsp:spPr>
        <a:xfrm>
          <a:off x="289632" y="2730995"/>
          <a:ext cx="526604" cy="5266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30A69-6FD9-4551-8433-775D8E7793AA}">
      <dsp:nvSpPr>
        <dsp:cNvPr id="0" name=""/>
        <dsp:cNvSpPr/>
      </dsp:nvSpPr>
      <dsp:spPr>
        <a:xfrm>
          <a:off x="1105870" y="2515566"/>
          <a:ext cx="5675929" cy="95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32" tIns="101332" rIns="101332" bIns="1013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Academic Structure and Accountability </a:t>
          </a:r>
        </a:p>
      </dsp:txBody>
      <dsp:txXfrm>
        <a:off x="1105870" y="2515566"/>
        <a:ext cx="5675929" cy="957463"/>
      </dsp:txXfrm>
    </dsp:sp>
    <dsp:sp modelId="{208D130C-D4B3-4A8A-A78A-4C545EA431A0}">
      <dsp:nvSpPr>
        <dsp:cNvPr id="0" name=""/>
        <dsp:cNvSpPr/>
      </dsp:nvSpPr>
      <dsp:spPr>
        <a:xfrm>
          <a:off x="0" y="3712395"/>
          <a:ext cx="6781800" cy="9574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36EC2-5F05-48B6-AA60-DC0981878FEB}">
      <dsp:nvSpPr>
        <dsp:cNvPr id="0" name=""/>
        <dsp:cNvSpPr/>
      </dsp:nvSpPr>
      <dsp:spPr>
        <a:xfrm>
          <a:off x="289632" y="3927824"/>
          <a:ext cx="526604" cy="5266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C6AA-9A19-45D3-9306-81FA5F12FFE8}">
      <dsp:nvSpPr>
        <dsp:cNvPr id="0" name=""/>
        <dsp:cNvSpPr/>
      </dsp:nvSpPr>
      <dsp:spPr>
        <a:xfrm>
          <a:off x="1105870" y="3712395"/>
          <a:ext cx="5675929" cy="95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32" tIns="101332" rIns="101332" bIns="1013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Training the Next Generation </a:t>
          </a:r>
        </a:p>
      </dsp:txBody>
      <dsp:txXfrm>
        <a:off x="1105870" y="3712395"/>
        <a:ext cx="5675929" cy="957463"/>
      </dsp:txXfrm>
    </dsp:sp>
    <dsp:sp modelId="{7112B1A0-9D05-4E09-8171-ECDFF518BC2D}">
      <dsp:nvSpPr>
        <dsp:cNvPr id="0" name=""/>
        <dsp:cNvSpPr/>
      </dsp:nvSpPr>
      <dsp:spPr>
        <a:xfrm>
          <a:off x="0" y="4909224"/>
          <a:ext cx="6781800" cy="9574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301C6-660A-421E-85B9-0B703F98B3C7}">
      <dsp:nvSpPr>
        <dsp:cNvPr id="0" name=""/>
        <dsp:cNvSpPr/>
      </dsp:nvSpPr>
      <dsp:spPr>
        <a:xfrm>
          <a:off x="289632" y="5124653"/>
          <a:ext cx="526604" cy="52660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7513F-1DEE-4588-B326-1B5F9F5F47AA}">
      <dsp:nvSpPr>
        <dsp:cNvPr id="0" name=""/>
        <dsp:cNvSpPr/>
      </dsp:nvSpPr>
      <dsp:spPr>
        <a:xfrm>
          <a:off x="1105870" y="4909224"/>
          <a:ext cx="5675929" cy="95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32" tIns="101332" rIns="101332" bIns="1013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Materials Translation</a:t>
          </a:r>
        </a:p>
      </dsp:txBody>
      <dsp:txXfrm>
        <a:off x="1105870" y="4909224"/>
        <a:ext cx="5675929" cy="9574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7341A-5BF5-43AF-9ACB-FC41205D2A37}">
      <dsp:nvSpPr>
        <dsp:cNvPr id="0" name=""/>
        <dsp:cNvSpPr/>
      </dsp:nvSpPr>
      <dsp:spPr>
        <a:xfrm>
          <a:off x="0" y="721501"/>
          <a:ext cx="6553200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• CTS:</a:t>
          </a:r>
          <a:r>
            <a:rPr lang="en-US" sz="2300" kern="1200" dirty="0"/>
            <a:t> Certificate for Theological Studies</a:t>
          </a:r>
        </a:p>
      </dsp:txBody>
      <dsp:txXfrm>
        <a:off x="26273" y="747774"/>
        <a:ext cx="6500654" cy="485654"/>
      </dsp:txXfrm>
    </dsp:sp>
    <dsp:sp modelId="{50482F54-3A15-4D8E-953B-DE7F87948B69}">
      <dsp:nvSpPr>
        <dsp:cNvPr id="0" name=""/>
        <dsp:cNvSpPr/>
      </dsp:nvSpPr>
      <dsp:spPr>
        <a:xfrm>
          <a:off x="0" y="1287410"/>
          <a:ext cx="6553200" cy="538200"/>
        </a:xfrm>
        <a:prstGeom prst="roundRect">
          <a:avLst/>
        </a:prstGeom>
        <a:solidFill>
          <a:schemeClr val="accent2">
            <a:hueOff val="268931"/>
            <a:satOff val="-143"/>
            <a:lumOff val="94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• AATS:</a:t>
          </a:r>
          <a:r>
            <a:rPr lang="en-US" sz="2300" kern="1200" dirty="0"/>
            <a:t> Associate of Arts in Theological Studies</a:t>
          </a:r>
        </a:p>
      </dsp:txBody>
      <dsp:txXfrm>
        <a:off x="26273" y="1313683"/>
        <a:ext cx="6500654" cy="485654"/>
      </dsp:txXfrm>
    </dsp:sp>
    <dsp:sp modelId="{C75D42D1-F4C8-4BDF-A2B1-77BA3AB19E84}">
      <dsp:nvSpPr>
        <dsp:cNvPr id="0" name=""/>
        <dsp:cNvSpPr/>
      </dsp:nvSpPr>
      <dsp:spPr>
        <a:xfrm>
          <a:off x="0" y="1891850"/>
          <a:ext cx="6553200" cy="538200"/>
        </a:xfrm>
        <a:prstGeom prst="roundRect">
          <a:avLst/>
        </a:prstGeom>
        <a:solidFill>
          <a:schemeClr val="accent2">
            <a:hueOff val="537861"/>
            <a:satOff val="-285"/>
            <a:lumOff val="18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• BATS:</a:t>
          </a:r>
          <a:r>
            <a:rPr lang="en-US" sz="2300" kern="1200" dirty="0"/>
            <a:t> Bachelor of Arts in Theological Studies</a:t>
          </a:r>
        </a:p>
      </dsp:txBody>
      <dsp:txXfrm>
        <a:off x="26273" y="1918123"/>
        <a:ext cx="6500654" cy="485654"/>
      </dsp:txXfrm>
    </dsp:sp>
    <dsp:sp modelId="{CA0CF19A-5BC1-4267-9872-E9620443F56B}">
      <dsp:nvSpPr>
        <dsp:cNvPr id="0" name=""/>
        <dsp:cNvSpPr/>
      </dsp:nvSpPr>
      <dsp:spPr>
        <a:xfrm>
          <a:off x="0" y="2496290"/>
          <a:ext cx="6553200" cy="538200"/>
        </a:xfrm>
        <a:prstGeom prst="roundRect">
          <a:avLst/>
        </a:prstGeom>
        <a:solidFill>
          <a:schemeClr val="accent2">
            <a:hueOff val="806792"/>
            <a:satOff val="-428"/>
            <a:lumOff val="284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• MATS:</a:t>
          </a:r>
          <a:r>
            <a:rPr lang="en-US" sz="2300" kern="1200" dirty="0"/>
            <a:t> Master of Arts in Theological Studies</a:t>
          </a:r>
        </a:p>
      </dsp:txBody>
      <dsp:txXfrm>
        <a:off x="26273" y="2522563"/>
        <a:ext cx="6500654" cy="485654"/>
      </dsp:txXfrm>
    </dsp:sp>
    <dsp:sp modelId="{3205529D-30A6-4D83-B2CE-8B0670DF21EE}">
      <dsp:nvSpPr>
        <dsp:cNvPr id="0" name=""/>
        <dsp:cNvSpPr/>
      </dsp:nvSpPr>
      <dsp:spPr>
        <a:xfrm>
          <a:off x="0" y="3100730"/>
          <a:ext cx="6553200" cy="538200"/>
        </a:xfrm>
        <a:prstGeom prst="roundRect">
          <a:avLst/>
        </a:prstGeom>
        <a:solidFill>
          <a:schemeClr val="accent2">
            <a:hueOff val="1075723"/>
            <a:satOff val="-571"/>
            <a:lumOff val="379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• M.Div: </a:t>
          </a:r>
          <a:r>
            <a:rPr lang="en-US" sz="2300" kern="1200" dirty="0"/>
            <a:t>Master of Divinity</a:t>
          </a:r>
        </a:p>
      </dsp:txBody>
      <dsp:txXfrm>
        <a:off x="26273" y="3127003"/>
        <a:ext cx="6500654" cy="485654"/>
      </dsp:txXfrm>
    </dsp:sp>
    <dsp:sp modelId="{26D4ABB0-E495-4772-9B4A-7265DEDE6E68}">
      <dsp:nvSpPr>
        <dsp:cNvPr id="0" name=""/>
        <dsp:cNvSpPr/>
      </dsp:nvSpPr>
      <dsp:spPr>
        <a:xfrm>
          <a:off x="0" y="3705170"/>
          <a:ext cx="6553200" cy="538200"/>
        </a:xfrm>
        <a:prstGeom prst="roundRect">
          <a:avLst/>
        </a:prstGeom>
        <a:solidFill>
          <a:schemeClr val="accent2">
            <a:hueOff val="1344653"/>
            <a:satOff val="-713"/>
            <a:lumOff val="47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• D.Min: </a:t>
          </a:r>
          <a:r>
            <a:rPr lang="en-US" sz="2300" kern="1200" dirty="0"/>
            <a:t>Doctor of Ministry</a:t>
          </a:r>
        </a:p>
      </dsp:txBody>
      <dsp:txXfrm>
        <a:off x="26273" y="3731443"/>
        <a:ext cx="6500654" cy="485654"/>
      </dsp:txXfrm>
    </dsp:sp>
    <dsp:sp modelId="{97744F89-730F-45E4-810F-E8E0A6EDFD26}">
      <dsp:nvSpPr>
        <dsp:cNvPr id="0" name=""/>
        <dsp:cNvSpPr/>
      </dsp:nvSpPr>
      <dsp:spPr>
        <a:xfrm>
          <a:off x="0" y="4309610"/>
          <a:ext cx="6553200" cy="538200"/>
        </a:xfrm>
        <a:prstGeom prst="roundRect">
          <a:avLst/>
        </a:prstGeom>
        <a:solidFill>
          <a:schemeClr val="accent2">
            <a:hueOff val="1613584"/>
            <a:satOff val="-856"/>
            <a:lumOff val="568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• Ph.D.: </a:t>
          </a:r>
          <a:r>
            <a:rPr lang="en-US" sz="2300" kern="1200" dirty="0"/>
            <a:t>The Doctor of Philosophy</a:t>
          </a:r>
        </a:p>
      </dsp:txBody>
      <dsp:txXfrm>
        <a:off x="26273" y="4335883"/>
        <a:ext cx="6500654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7/29/2024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7/29/2024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ts.edu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ts.edu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63" lvl="1" indent="0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b="1" u="sng" dirty="0"/>
              <a:t>The MINTS Partnership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www.mints.edu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Teaching is done by visiting lecturers, and then the best MINTS students become indigenous missionaries using curriculum that they have created.</a:t>
            </a:r>
          </a:p>
          <a:p>
            <a:pPr marL="338102" lvl="1" indent="0">
              <a:spcBef>
                <a:spcPts val="600"/>
              </a:spcBef>
              <a:defRPr sz="2900"/>
            </a:pPr>
            <a:r>
              <a:rPr lang="en-US" sz="2900" b="1" u="sng" dirty="0"/>
              <a:t>An Independent Future – Replicate and Replace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MINTS course writers (D.Min)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contextual  courses for all areas of the world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Multiply local centers through the mission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52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63" lvl="1" indent="0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b="1" u="sng" dirty="0"/>
              <a:t>The MINTS Partnership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www.mints.edu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Teaching is done by visiting lecturers, and then the best MINTS students become indigenous missionaries using curriculum that they have created.</a:t>
            </a:r>
          </a:p>
          <a:p>
            <a:pPr marL="338102" lvl="1" indent="0">
              <a:spcBef>
                <a:spcPts val="600"/>
              </a:spcBef>
              <a:defRPr sz="2900"/>
            </a:pPr>
            <a:r>
              <a:rPr lang="en-US" sz="2900" b="1" u="sng" dirty="0"/>
              <a:t>An Independent Future – Replicate and Replace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MINTS course writers (D.Min)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contextual  courses for all areas of the world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Multiply local centers through the mission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32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2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u="sng" dirty="0"/>
              <a:t>Accessible</a:t>
            </a:r>
            <a:r>
              <a:rPr lang="en-US" sz="2900" dirty="0"/>
              <a:t> - Local Centers 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Students don’t have to leave families, churches, and businesses.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u="sng" dirty="0"/>
              <a:t>Affordable</a:t>
            </a:r>
            <a:r>
              <a:rPr lang="en-US" sz="2900" dirty="0"/>
              <a:t>  - No Overhead = No Overhead Costs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Local centers use homes, churches, and schools.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They are not dependent on western aid and control.</a:t>
            </a:r>
            <a:endParaRPr lang="en-US" sz="2900" u="sng" dirty="0"/>
          </a:p>
          <a:p>
            <a:pPr lvl="1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u="sng" dirty="0"/>
              <a:t>Autonomous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Centers are self-governed using MINTS principles in the areas of administration and finance.</a:t>
            </a:r>
          </a:p>
          <a:p>
            <a:pPr marL="457152" lvl="1" indent="0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	         </a:t>
            </a:r>
          </a:p>
          <a:p>
            <a:pPr marL="342863" lvl="1" indent="0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b="1" u="sng" dirty="0"/>
              <a:t>The MINTS Partnership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www.mints.edu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Teaching is done by visiting lecturers, and then the best MINTS students become indigenous missionaries using curriculum that they have created.</a:t>
            </a:r>
          </a:p>
          <a:p>
            <a:pPr marL="338102" lvl="1" indent="0">
              <a:spcBef>
                <a:spcPts val="600"/>
              </a:spcBef>
              <a:defRPr sz="2900"/>
            </a:pPr>
            <a:r>
              <a:rPr lang="en-US" sz="2900" b="1" u="sng" dirty="0"/>
              <a:t>An Independent Future – Replicate and Replace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MINTS course writers (D.Min)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contextual  courses for all areas of the world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Multiply local centers through the mission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70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79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MINTS</a:t>
            </a:r>
          </a:p>
          <a:p>
            <a:r>
              <a:rPr lang="en-US" dirty="0"/>
              <a:t>The challenge is before us. – </a:t>
            </a:r>
          </a:p>
          <a:p>
            <a:r>
              <a:rPr lang="en-US" dirty="0"/>
              <a:t>To Spread the (Reformed) Faith </a:t>
            </a:r>
          </a:p>
          <a:p>
            <a:r>
              <a:rPr lang="en-US" dirty="0"/>
              <a:t>All nations </a:t>
            </a:r>
          </a:p>
          <a:p>
            <a:r>
              <a:rPr lang="en-US" dirty="0"/>
              <a:t>build up the saints (teaching ministers)</a:t>
            </a:r>
          </a:p>
          <a:p>
            <a:r>
              <a:rPr lang="en-US" dirty="0"/>
              <a:t>Extend the Kingdom of God to Christ’s glory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08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MINTS</a:t>
            </a:r>
          </a:p>
          <a:p>
            <a:r>
              <a:rPr lang="en-US" dirty="0"/>
              <a:t>The challenge is before us. – </a:t>
            </a:r>
          </a:p>
          <a:p>
            <a:r>
              <a:rPr lang="en-US" dirty="0"/>
              <a:t>To Spread the (Reformed) Faith </a:t>
            </a:r>
          </a:p>
          <a:p>
            <a:r>
              <a:rPr lang="en-US" dirty="0"/>
              <a:t>All nations </a:t>
            </a:r>
          </a:p>
          <a:p>
            <a:r>
              <a:rPr lang="en-US" dirty="0"/>
              <a:t>build up the saints (teaching ministers)</a:t>
            </a:r>
          </a:p>
          <a:p>
            <a:r>
              <a:rPr lang="en-US" dirty="0"/>
              <a:t>Extend the Kingdom of God to Christ’s glory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39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MINTS</a:t>
            </a:r>
          </a:p>
          <a:p>
            <a:r>
              <a:rPr lang="en-US" dirty="0"/>
              <a:t>The challenge is before us. – </a:t>
            </a:r>
          </a:p>
          <a:p>
            <a:r>
              <a:rPr lang="en-US" dirty="0"/>
              <a:t>To Spread the (Reformed) Faith </a:t>
            </a:r>
          </a:p>
          <a:p>
            <a:r>
              <a:rPr lang="en-US" dirty="0"/>
              <a:t>All nations </a:t>
            </a:r>
          </a:p>
          <a:p>
            <a:r>
              <a:rPr lang="en-US" dirty="0"/>
              <a:t>build up the saints (teaching ministers)</a:t>
            </a:r>
          </a:p>
          <a:p>
            <a:r>
              <a:rPr lang="en-US" dirty="0"/>
              <a:t>Extend the Kingdom of God to Christ’s glory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9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MINTS</a:t>
            </a:r>
          </a:p>
          <a:p>
            <a:r>
              <a:rPr lang="en-US" dirty="0"/>
              <a:t>The challenge is before us. – </a:t>
            </a:r>
          </a:p>
          <a:p>
            <a:r>
              <a:rPr lang="en-US" dirty="0"/>
              <a:t>To Spread the (Reformed) Faith </a:t>
            </a:r>
          </a:p>
          <a:p>
            <a:r>
              <a:rPr lang="en-US" dirty="0"/>
              <a:t>All nations </a:t>
            </a:r>
          </a:p>
          <a:p>
            <a:r>
              <a:rPr lang="en-US" dirty="0"/>
              <a:t>build up the saints (teaching ministers)</a:t>
            </a:r>
          </a:p>
          <a:p>
            <a:r>
              <a:rPr lang="en-US" dirty="0"/>
              <a:t>Extend the Kingdom of God to Christ’s glory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0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2100" dirty="0"/>
              <a:t>Our Challenge</a:t>
            </a:r>
            <a:r>
              <a:rPr lang="en-US" sz="2100" b="1" dirty="0"/>
              <a:t>:</a:t>
            </a:r>
          </a:p>
          <a:p>
            <a:r>
              <a:rPr lang="en-US" dirty="0"/>
              <a:t>95% of pastors worldwide are without training.</a:t>
            </a:r>
          </a:p>
          <a:p>
            <a:r>
              <a:rPr lang="en-US" dirty="0"/>
              <a:t>Current mission models cannot meet the need.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8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OUR PARTNERSHIP CONTRIBUTION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Registered University in Florida  to Grant Degrees (structure, motivation, balance)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All Areas of Theological Study. 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Biblical, Systematics, Mission, History, Pastoral</a:t>
            </a:r>
          </a:p>
          <a:p>
            <a:pPr marL="342863" lvl="1" indent="0"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All Academic Levels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 Certificate, BA, MA, D.Min., &amp; Ph.D. </a:t>
            </a:r>
          </a:p>
          <a:p>
            <a:pPr marL="1028591" lvl="3" indent="0"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Provide MINTS curriculum on Web for World-Wide Access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>
                <a:hlinkClick r:id="rId3"/>
              </a:rPr>
              <a:t>www.mints.edu</a:t>
            </a:r>
            <a:r>
              <a:rPr lang="en-US" dirty="0"/>
              <a:t> 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Easy-free Delivery via PDF Download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Develop New Centers, Coordinate Centers, provide structure and accountability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Teach and Train the next generation of Teachers – MA teachers and DMin. (New writers)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Translate Materials for new AREAS AND Create Mini Libraries,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0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OUR PARTNERSHIP CONTRIBUTION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Registered University in Florida  to Grant Degrees (structure, motivation, balance)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All Areas of Theological Study. 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Biblical, Systematics, Mission, History, Pastoral</a:t>
            </a:r>
          </a:p>
          <a:p>
            <a:pPr marL="342863" lvl="1" indent="0"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All Academic Levels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 Certificate, BA, MA, D.Min., &amp; Ph.D. </a:t>
            </a:r>
          </a:p>
          <a:p>
            <a:pPr marL="1028591" lvl="3" indent="0"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Provide MINTS curriculum on Web for World-Wide Access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>
                <a:hlinkClick r:id="rId3"/>
              </a:rPr>
              <a:t>www.mints.edu</a:t>
            </a:r>
            <a:r>
              <a:rPr lang="en-US" dirty="0"/>
              <a:t> 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Easy-free Delivery via PDF Download</a:t>
            </a:r>
          </a:p>
          <a:p>
            <a:pPr lvl="3"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Develop New Centers, Coordinate Centers, provide structure and accountability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Teach and Train the next generation of Teachers – MA teachers and DMin. (New writers)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dirty="0"/>
              <a:t>Translate Materials for new AREAS AND Create Mini Libraries,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6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63" lvl="1" indent="0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b="1" u="sng" dirty="0"/>
              <a:t>The MINTS Partnership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www.mints.edu</a:t>
            </a:r>
          </a:p>
          <a:p>
            <a:pPr lvl="2">
              <a:spcBef>
                <a:spcPts val="600"/>
              </a:spcBef>
              <a:defRPr sz="2900"/>
            </a:pPr>
            <a:r>
              <a:rPr lang="en-US" sz="2900" dirty="0"/>
              <a:t>Teaching is done by visiting lecturers, and then the best MINTS students become indigenous missionaries using curriculum that they have created.</a:t>
            </a:r>
          </a:p>
          <a:p>
            <a:pPr marL="338102" lvl="1" indent="0">
              <a:spcBef>
                <a:spcPts val="600"/>
              </a:spcBef>
              <a:defRPr sz="2900"/>
            </a:pPr>
            <a:r>
              <a:rPr lang="en-US" sz="2900" b="1" u="sng" dirty="0"/>
              <a:t>An Independent Future – Replicate and Replace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MINTS course writers (D.Min)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Create contextual  courses for all areas of the world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US" sz="2900" dirty="0"/>
              <a:t>Multiply local centers through the mission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7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1367" y="1964267"/>
            <a:ext cx="7195852" cy="2421464"/>
          </a:xfrm>
        </p:spPr>
        <p:txBody>
          <a:bodyPr anchor="b">
            <a:normAutofit/>
          </a:bodyPr>
          <a:lstStyle>
            <a:lvl1pPr algn="r">
              <a:defRPr sz="479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1367" y="4385733"/>
            <a:ext cx="7195852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799" cap="all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0232" y="5870576"/>
            <a:ext cx="1599783" cy="377825"/>
          </a:xfrm>
        </p:spPr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1367" y="5870576"/>
            <a:ext cx="4892684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6196" y="5870576"/>
            <a:ext cx="551023" cy="377825"/>
          </a:xfrm>
        </p:spPr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78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4732865"/>
            <a:ext cx="10128789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243" y="932112"/>
            <a:ext cx="8757546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5299603"/>
            <a:ext cx="10128789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3" y="609602"/>
            <a:ext cx="10128789" cy="3124199"/>
          </a:xfrm>
        </p:spPr>
        <p:txBody>
          <a:bodyPr anchor="ctr">
            <a:normAutofit/>
          </a:bodyPr>
          <a:lstStyle>
            <a:lvl1pPr algn="l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1" y="4343400"/>
            <a:ext cx="1012879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5201" y="274320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148" y="823337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009" y="609602"/>
            <a:ext cx="9547912" cy="2743199"/>
          </a:xfrm>
        </p:spPr>
        <p:txBody>
          <a:bodyPr anchor="ctr">
            <a:normAutofit/>
          </a:bodyPr>
          <a:lstStyle>
            <a:lvl1pPr algn="l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589" y="3352800"/>
            <a:ext cx="933675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287" y="4343400"/>
            <a:ext cx="1014972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4" y="3308581"/>
            <a:ext cx="10128787" cy="1468800"/>
          </a:xfrm>
        </p:spPr>
        <p:txBody>
          <a:bodyPr anchor="b">
            <a:normAutofit/>
          </a:bodyPr>
          <a:lstStyle>
            <a:lvl1pPr algn="l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2" y="4777381"/>
            <a:ext cx="1012878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5201" y="274320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148" y="823337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009" y="609602"/>
            <a:ext cx="9547912" cy="2743199"/>
          </a:xfrm>
        </p:spPr>
        <p:txBody>
          <a:bodyPr anchor="ctr">
            <a:normAutofit/>
          </a:bodyPr>
          <a:lstStyle>
            <a:lvl1pPr algn="l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621" y="3886200"/>
            <a:ext cx="10132797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0" y="4775200"/>
            <a:ext cx="1013279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3" y="609602"/>
            <a:ext cx="1012878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622" y="3505200"/>
            <a:ext cx="1012879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799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1" y="4343400"/>
            <a:ext cx="1012879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623" y="609601"/>
            <a:ext cx="10128787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6420" y="609600"/>
            <a:ext cx="2157990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2" y="609600"/>
            <a:ext cx="783007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3308581"/>
            <a:ext cx="10128789" cy="1468800"/>
          </a:xfrm>
        </p:spPr>
        <p:txBody>
          <a:bodyPr anchor="b"/>
          <a:lstStyle>
            <a:lvl1pPr algn="l">
              <a:defRPr sz="39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0" y="4777381"/>
            <a:ext cx="101287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 cap="all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623" y="2142067"/>
            <a:ext cx="4994033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0379" y="2142068"/>
            <a:ext cx="4994031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416" y="2218267"/>
            <a:ext cx="4707828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623" y="2870201"/>
            <a:ext cx="4995622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6" y="2226734"/>
            <a:ext cx="4721583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1967" y="2870201"/>
            <a:ext cx="499403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4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2074333"/>
            <a:ext cx="3679926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91" y="609601"/>
            <a:ext cx="6167419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3445933"/>
            <a:ext cx="3679926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1600200"/>
            <a:ext cx="6163048" cy="13716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4290" y="914400"/>
            <a:ext cx="328012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2971800"/>
            <a:ext cx="6163048" cy="1828800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623" y="609601"/>
            <a:ext cx="10128787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3" y="2142068"/>
            <a:ext cx="10128787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7423" y="5870576"/>
            <a:ext cx="159978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9B9059-F1D6-41D0-95CF-D21CAA096B3A}" type="datetimeFigureOut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622" y="5870576"/>
            <a:ext cx="782562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3387" y="5870576"/>
            <a:ext cx="55102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351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xStyles>
    <p:titleStyle>
      <a:lvl1pPr algn="l" defTabSz="457063" rtl="0" eaLnBrk="1" latinLnBrk="0" hangingPunct="1">
        <a:spcBef>
          <a:spcPct val="0"/>
        </a:spcBef>
        <a:buNone/>
        <a:defRPr sz="40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001855-F775-D7BA-15A5-F1439A34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212" y="609601"/>
            <a:ext cx="8153400" cy="1456267"/>
          </a:xfrm>
        </p:spPr>
        <p:txBody>
          <a:bodyPr/>
          <a:lstStyle/>
          <a:p>
            <a:pPr algn="r"/>
            <a:r>
              <a:rPr lang="en-US" dirty="0"/>
              <a:t>ATS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7F072C-032B-DFFE-71BB-D7F6A164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3118336"/>
            <a:ext cx="10128787" cy="3124201"/>
          </a:xfrm>
        </p:spPr>
        <p:txBody>
          <a:bodyPr anchor="t" anchorCtr="0">
            <a:noAutofit/>
          </a:bodyPr>
          <a:lstStyle/>
          <a:p>
            <a:r>
              <a:rPr lang="en-US" sz="3600" dirty="0"/>
              <a:t>Alliance Theological Seminary (ATS) Background</a:t>
            </a:r>
          </a:p>
          <a:p>
            <a:r>
              <a:rPr lang="en-US" sz="3600" dirty="0"/>
              <a:t>About MINTS – the Franchise Model</a:t>
            </a:r>
          </a:p>
          <a:p>
            <a:r>
              <a:rPr lang="en-US" sz="3600" dirty="0"/>
              <a:t>Getting a Center Started</a:t>
            </a:r>
          </a:p>
          <a:p>
            <a:r>
              <a:rPr lang="en-US" sz="3600" dirty="0"/>
              <a:t>Questions?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54907-3799-BBDB-99DF-0197502CB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43"/>
            <a:ext cx="27030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5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6A15-55AA-4E2F-8993-C0E088D1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The Great Missionary Challenge – </a:t>
            </a:r>
            <a:r>
              <a:rPr lang="en-US" sz="4000" b="1" dirty="0" err="1"/>
              <a:t>TheologiCal</a:t>
            </a:r>
            <a:r>
              <a:rPr lang="en-US" sz="4000" b="1" dirty="0"/>
              <a:t> education 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E895D-07A2-5321-865F-CFB3AA9FF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GOAL is “rightly handling the word of truth”</a:t>
            </a:r>
          </a:p>
          <a:p>
            <a:pPr lvl="1"/>
            <a:r>
              <a:rPr lang="en-US" sz="3200" dirty="0"/>
              <a:t>2 Timothy 2:14-15</a:t>
            </a:r>
          </a:p>
        </p:txBody>
      </p:sp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D255469F-332A-41F9-B280-0C5E83052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EE8D9A-A751-4297-BBCB-5B06371D43B6}"/>
              </a:ext>
            </a:extLst>
          </p:cNvPr>
          <p:cNvSpPr txBox="1"/>
          <p:nvPr/>
        </p:nvSpPr>
        <p:spPr>
          <a:xfrm>
            <a:off x="1" y="5867400"/>
            <a:ext cx="11276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95% of pastors worldwide are without training.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4A0DC18-33BE-4028-B06D-E0033CED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22" y="457200"/>
            <a:ext cx="7443844" cy="51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 title="Title and Content Layout with Chart">
            <a:extLst>
              <a:ext uri="{FF2B5EF4-FFF2-40B4-BE49-F238E27FC236}">
                <a16:creationId xmlns:a16="http://schemas.microsoft.com/office/drawing/2014/main" id="{1E86D084-4141-4EE4-BAED-C8B61F99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59" y="1524000"/>
            <a:ext cx="3210681" cy="3614057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solidFill>
                  <a:srgbClr val="FFFFFF"/>
                </a:solidFill>
              </a:rPr>
              <a:t>M</a:t>
            </a:r>
            <a:r>
              <a:rPr lang="en-US" sz="4800" b="1" cap="none" dirty="0">
                <a:solidFill>
                  <a:srgbClr val="FFFFFF"/>
                </a:solidFill>
              </a:rPr>
              <a:t>INT</a:t>
            </a:r>
            <a:r>
              <a:rPr lang="en-US" sz="6000" b="1" cap="none" dirty="0">
                <a:solidFill>
                  <a:srgbClr val="FFFFFF"/>
                </a:solidFill>
              </a:rPr>
              <a:t>S’</a:t>
            </a:r>
            <a:r>
              <a:rPr lang="en-US" sz="4800" b="1" cap="none" dirty="0">
                <a:solidFill>
                  <a:srgbClr val="FFFFFF"/>
                </a:solidFill>
              </a:rPr>
              <a:t> Global</a:t>
            </a:r>
            <a:br>
              <a:rPr lang="en-US" sz="4800" b="1" cap="none" dirty="0">
                <a:solidFill>
                  <a:srgbClr val="FFFFFF"/>
                </a:solidFill>
              </a:rPr>
            </a:br>
            <a:r>
              <a:rPr lang="en-US" sz="4800" b="1" cap="none" dirty="0">
                <a:solidFill>
                  <a:srgbClr val="FFFFFF"/>
                </a:solidFill>
              </a:rPr>
              <a:t>Challenge</a:t>
            </a:r>
          </a:p>
        </p:txBody>
      </p:sp>
      <p:pic>
        <p:nvPicPr>
          <p:cNvPr id="7" name="Picture 6" descr="Shape, icon, circle&#10;&#10;Description automatically generated">
            <a:extLst>
              <a:ext uri="{FF2B5EF4-FFF2-40B4-BE49-F238E27FC236}">
                <a16:creationId xmlns:a16="http://schemas.microsoft.com/office/drawing/2014/main" id="{3A027AAF-EFBD-4311-86F0-3B722D79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title="Title and Content Layout with Chart">
            <a:extLst>
              <a:ext uri="{FF2B5EF4-FFF2-40B4-BE49-F238E27FC236}">
                <a16:creationId xmlns:a16="http://schemas.microsoft.com/office/drawing/2014/main" id="{33E3A267-6380-4E32-98CA-BED4C50B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6" y="2868259"/>
            <a:ext cx="3210681" cy="2743200"/>
          </a:xfrm>
        </p:spPr>
        <p:txBody>
          <a:bodyPr>
            <a:normAutofit/>
          </a:bodyPr>
          <a:lstStyle/>
          <a:p>
            <a:r>
              <a:rPr lang="en-US" sz="4900" b="1" cap="none" dirty="0">
                <a:solidFill>
                  <a:srgbClr val="FFFFFF"/>
                </a:solidFill>
              </a:rPr>
              <a:t>The</a:t>
            </a:r>
            <a:br>
              <a:rPr lang="en-US" sz="6000" b="1" cap="none" dirty="0">
                <a:solidFill>
                  <a:srgbClr val="FFFFFF"/>
                </a:solidFill>
              </a:rPr>
            </a:br>
            <a:r>
              <a:rPr lang="en-US" sz="6000" b="1" cap="none" dirty="0">
                <a:solidFill>
                  <a:srgbClr val="FFFFFF"/>
                </a:solidFill>
              </a:rPr>
              <a:t>M</a:t>
            </a:r>
            <a:r>
              <a:rPr lang="en-US" sz="4800" b="1" cap="none" dirty="0">
                <a:solidFill>
                  <a:srgbClr val="FFFFFF"/>
                </a:solidFill>
              </a:rPr>
              <a:t>INT</a:t>
            </a:r>
            <a:r>
              <a:rPr lang="en-US" sz="6000" b="1" cap="none" dirty="0">
                <a:solidFill>
                  <a:srgbClr val="FFFFFF"/>
                </a:solidFill>
              </a:rPr>
              <a:t>S</a:t>
            </a:r>
            <a:br>
              <a:rPr lang="en-US" sz="6000" b="1" cap="none" dirty="0">
                <a:solidFill>
                  <a:srgbClr val="FFFFFF"/>
                </a:solidFill>
              </a:rPr>
            </a:br>
            <a:r>
              <a:rPr lang="en-US" sz="5000" b="1" cap="none" dirty="0">
                <a:solidFill>
                  <a:srgbClr val="FFFFFF"/>
                </a:solidFill>
              </a:rPr>
              <a:t>Model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ACF60385-FA07-491B-A1AF-06BEB8B675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742029"/>
              </p:ext>
            </p:extLst>
          </p:nvPr>
        </p:nvGraphicFramePr>
        <p:xfrm>
          <a:off x="2436812" y="5163030"/>
          <a:ext cx="8534400" cy="1376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6995C879-9CBF-4E38-865E-9BC9F9D5DC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562907"/>
              </p:ext>
            </p:extLst>
          </p:nvPr>
        </p:nvGraphicFramePr>
        <p:xfrm>
          <a:off x="20183" y="609600"/>
          <a:ext cx="104394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A2122ED-65B2-4B3C-814C-8EA9CAE12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473975"/>
              </p:ext>
            </p:extLst>
          </p:nvPr>
        </p:nvGraphicFramePr>
        <p:xfrm>
          <a:off x="3275012" y="3108184"/>
          <a:ext cx="8458200" cy="1768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Content Placeholder 2">
            <a:extLst>
              <a:ext uri="{FF2B5EF4-FFF2-40B4-BE49-F238E27FC236}">
                <a16:creationId xmlns:a16="http://schemas.microsoft.com/office/drawing/2014/main" id="{AA2F6890-5AA9-4A02-9BE7-824B748F7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218054"/>
              </p:ext>
            </p:extLst>
          </p:nvPr>
        </p:nvGraphicFramePr>
        <p:xfrm>
          <a:off x="4570412" y="677944"/>
          <a:ext cx="67818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 title="Title and Content Layout with Chart">
            <a:extLst>
              <a:ext uri="{FF2B5EF4-FFF2-40B4-BE49-F238E27FC236}">
                <a16:creationId xmlns:a16="http://schemas.microsoft.com/office/drawing/2014/main" id="{33E3A267-6380-4E32-98CA-BED4C50B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609600"/>
            <a:ext cx="3210681" cy="2743200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solidFill>
                  <a:srgbClr val="FFFFFF"/>
                </a:solidFill>
              </a:rPr>
              <a:t>M</a:t>
            </a:r>
            <a:r>
              <a:rPr lang="en-US" sz="4800" b="1" cap="none" dirty="0">
                <a:solidFill>
                  <a:srgbClr val="FFFFFF"/>
                </a:solidFill>
              </a:rPr>
              <a:t>INT</a:t>
            </a:r>
            <a:r>
              <a:rPr lang="en-US" sz="6000" b="1" cap="none" dirty="0">
                <a:solidFill>
                  <a:srgbClr val="FFFFFF"/>
                </a:solidFill>
              </a:rPr>
              <a:t>S</a:t>
            </a:r>
            <a:r>
              <a:rPr lang="en-US" sz="4800" b="1" cap="none" dirty="0">
                <a:solidFill>
                  <a:srgbClr val="FFFFFF"/>
                </a:solidFill>
              </a:rPr>
              <a:t> At</a:t>
            </a:r>
            <a:br>
              <a:rPr lang="en-US" sz="4800" b="1" cap="none" dirty="0">
                <a:solidFill>
                  <a:srgbClr val="FFFFFF"/>
                </a:solidFill>
              </a:rPr>
            </a:br>
            <a:r>
              <a:rPr lang="en-US" sz="4800" b="1" cap="none" dirty="0">
                <a:solidFill>
                  <a:srgbClr val="FFFFFF"/>
                </a:solidFill>
              </a:rPr>
              <a:t>Work…</a:t>
            </a:r>
          </a:p>
        </p:txBody>
      </p:sp>
      <p:pic>
        <p:nvPicPr>
          <p:cNvPr id="9" name="Picture 2" descr="Image may contain: 4 people, including Jumbe Joster and Abraham Kogo, people sitting and indoor">
            <a:extLst>
              <a:ext uri="{FF2B5EF4-FFF2-40B4-BE49-F238E27FC236}">
                <a16:creationId xmlns:a16="http://schemas.microsoft.com/office/drawing/2014/main" id="{37199345-1110-4442-8885-A1D190255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8868"/>
          <a:stretch/>
        </p:blipFill>
        <p:spPr bwMode="auto">
          <a:xfrm>
            <a:off x="150812" y="3802144"/>
            <a:ext cx="4189615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hape, icon, circle&#10;&#10;Description automatically generated">
            <a:extLst>
              <a:ext uri="{FF2B5EF4-FFF2-40B4-BE49-F238E27FC236}">
                <a16:creationId xmlns:a16="http://schemas.microsoft.com/office/drawing/2014/main" id="{45432438-FFAE-4785-BECB-597D612E84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56214"/>
          </a:xfrm>
          <a:prstGeom prst="rect">
            <a:avLst/>
          </a:prstGeom>
        </p:spPr>
      </p:pic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605138" y="457201"/>
            <a:ext cx="3210681" cy="2743200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solidFill>
                  <a:srgbClr val="FFFFFF"/>
                </a:solidFill>
              </a:rPr>
              <a:t>M</a:t>
            </a:r>
            <a:r>
              <a:rPr lang="en-US" sz="4800" b="1" cap="none" dirty="0">
                <a:solidFill>
                  <a:srgbClr val="FFFFFF"/>
                </a:solidFill>
              </a:rPr>
              <a:t>INT</a:t>
            </a:r>
            <a:r>
              <a:rPr lang="en-US" sz="6000" b="1" cap="none" dirty="0">
                <a:solidFill>
                  <a:srgbClr val="FFFFFF"/>
                </a:solidFill>
              </a:rPr>
              <a:t>S</a:t>
            </a:r>
            <a:r>
              <a:rPr lang="en-US" sz="4800" b="1" cap="none" dirty="0">
                <a:solidFill>
                  <a:srgbClr val="FFFFFF"/>
                </a:solidFill>
              </a:rPr>
              <a:t> Degree Programs</a:t>
            </a: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0956" y="0"/>
            <a:ext cx="7767869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pic>
        <p:nvPicPr>
          <p:cNvPr id="7" name="Picture 6" descr="Shape, icon, circle&#10;&#10;Description automatically generated">
            <a:extLst>
              <a:ext uri="{FF2B5EF4-FFF2-40B4-BE49-F238E27FC236}">
                <a16:creationId xmlns:a16="http://schemas.microsoft.com/office/drawing/2014/main" id="{43BF20E0-CDBE-4D07-9A3A-478EF2540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B9D2EDCF-BD28-6497-908A-A56FC950F7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484407"/>
              </p:ext>
            </p:extLst>
          </p:nvPr>
        </p:nvGraphicFramePr>
        <p:xfrm>
          <a:off x="5332412" y="838200"/>
          <a:ext cx="6553200" cy="553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 title="Title and Content Layout with Chart">
            <a:extLst>
              <a:ext uri="{FF2B5EF4-FFF2-40B4-BE49-F238E27FC236}">
                <a16:creationId xmlns:a16="http://schemas.microsoft.com/office/drawing/2014/main" id="{F1F439E3-D8D9-42CC-B616-CD6750DC641D}"/>
              </a:ext>
            </a:extLst>
          </p:cNvPr>
          <p:cNvSpPr txBox="1">
            <a:spLocks/>
          </p:cNvSpPr>
          <p:nvPr/>
        </p:nvSpPr>
        <p:spPr>
          <a:xfrm>
            <a:off x="432632" y="4191000"/>
            <a:ext cx="3556871" cy="2286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cap="none" dirty="0">
                <a:solidFill>
                  <a:schemeClr val="bg1"/>
                </a:solidFill>
              </a:rPr>
              <a:t>M</a:t>
            </a:r>
            <a:r>
              <a:rPr lang="en-US" sz="2400" cap="none" dirty="0">
                <a:solidFill>
                  <a:schemeClr val="bg1"/>
                </a:solidFill>
              </a:rPr>
              <a:t>INT</a:t>
            </a:r>
            <a:r>
              <a:rPr lang="en-US" sz="3200" cap="none" dirty="0">
                <a:solidFill>
                  <a:schemeClr val="bg1"/>
                </a:solidFill>
              </a:rPr>
              <a:t>S</a:t>
            </a:r>
            <a:r>
              <a:rPr lang="en-US" sz="2400" b="1" cap="none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an IRS 501(c)(3) non-profit educational ministry and is authorized by the Florida Department of Education's Council on Independent Education (CIE) to grant religious degrees.</a:t>
            </a:r>
          </a:p>
          <a:p>
            <a:endParaRPr lang="en-US" sz="2800" b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3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icon, circle&#10;&#10;Description automatically generated">
            <a:extLst>
              <a:ext uri="{FF2B5EF4-FFF2-40B4-BE49-F238E27FC236}">
                <a16:creationId xmlns:a16="http://schemas.microsoft.com/office/drawing/2014/main" id="{D5E2A901-886F-466B-BE25-20F3AD6E0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A62B2A-3171-4E91-8BFF-BE619682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152400"/>
            <a:ext cx="10128787" cy="762000"/>
          </a:xfrm>
        </p:spPr>
        <p:txBody>
          <a:bodyPr/>
          <a:lstStyle/>
          <a:p>
            <a:r>
              <a:rPr lang="en-US" sz="4400" b="1" dirty="0"/>
              <a:t>M</a:t>
            </a:r>
            <a:r>
              <a:rPr lang="en-US" b="1" dirty="0"/>
              <a:t>INT</a:t>
            </a:r>
            <a:r>
              <a:rPr lang="en-US" sz="4400" b="1" dirty="0"/>
              <a:t>S</a:t>
            </a:r>
            <a:r>
              <a:rPr lang="en-US" b="1" dirty="0"/>
              <a:t> Graduates by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105D58-9840-4048-86EB-A095E9781231}"/>
              </a:ext>
            </a:extLst>
          </p:cNvPr>
          <p:cNvSpPr txBox="1"/>
          <p:nvPr/>
        </p:nvSpPr>
        <p:spPr>
          <a:xfrm>
            <a:off x="136162" y="6336268"/>
            <a:ext cx="680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Numbers subject to revision after pandemic years are finalized</a:t>
            </a:r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7B9563D0-EFEB-46E2-BAFD-16F96D051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990600"/>
            <a:ext cx="9144000" cy="5187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7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309F57-B331-41A7-9154-15EC2AF45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842858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227012" y="239486"/>
            <a:ext cx="7400357" cy="1360714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solidFill>
                  <a:srgbClr val="0070C0"/>
                </a:solidFill>
              </a:rPr>
              <a:t>M</a:t>
            </a:r>
            <a:r>
              <a:rPr lang="en-US" sz="4800" b="1" cap="none" dirty="0">
                <a:solidFill>
                  <a:srgbClr val="0070C0"/>
                </a:solidFill>
              </a:rPr>
              <a:t>INT</a:t>
            </a:r>
            <a:r>
              <a:rPr lang="en-US" sz="6000" b="1" cap="none" dirty="0">
                <a:solidFill>
                  <a:srgbClr val="0070C0"/>
                </a:solidFill>
              </a:rPr>
              <a:t>S</a:t>
            </a:r>
            <a:r>
              <a:rPr lang="en-US" sz="4800" b="1" cap="none" dirty="0">
                <a:solidFill>
                  <a:srgbClr val="0070C0"/>
                </a:solidFill>
              </a:rPr>
              <a:t> </a:t>
            </a:r>
            <a:r>
              <a:rPr lang="en-US" sz="4000" b="1" cap="none" dirty="0">
                <a:solidFill>
                  <a:srgbClr val="0070C0"/>
                </a:solidFill>
              </a:rPr>
              <a:t>By-the-Numbers*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07BBB-7169-40E2-86E5-2840C1053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14" y="1540776"/>
            <a:ext cx="6725719" cy="4386943"/>
          </a:xfrm>
        </p:spPr>
        <p:txBody>
          <a:bodyPr>
            <a:normAutofit lnSpcReduction="10000"/>
          </a:bodyPr>
          <a:lstStyle/>
          <a:p>
            <a:pPr marL="0" lvl="1" indent="0" fontAlgn="base">
              <a:lnSpc>
                <a:spcPct val="150000"/>
              </a:lnSpc>
              <a:spcAft>
                <a:spcPts val="20"/>
              </a:spcAft>
              <a:buNone/>
            </a:pPr>
            <a:r>
              <a:rPr lang="en-US" sz="2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Courses Offered:</a:t>
            </a:r>
          </a:p>
          <a:p>
            <a:pPr marL="0" lvl="1" indent="0" fontAlgn="base">
              <a:lnSpc>
                <a:spcPct val="150000"/>
              </a:lnSpc>
              <a:spcAft>
                <a:spcPts val="20"/>
              </a:spcAft>
              <a:buNone/>
            </a:pPr>
            <a:r>
              <a:rPr lang="en-US" sz="2800" b="1" dirty="0">
                <a:cs typeface="Calibri" panose="020F0502020204030204" pitchFamily="34" charset="0"/>
              </a:rPr>
              <a:t>Associated Schools and Centers:</a:t>
            </a:r>
          </a:p>
          <a:p>
            <a:pPr marL="0" lvl="1" indent="0" fontAlgn="base">
              <a:lnSpc>
                <a:spcPct val="150000"/>
              </a:lnSpc>
              <a:spcAft>
                <a:spcPts val="20"/>
              </a:spcAft>
              <a:buNone/>
            </a:pPr>
            <a:r>
              <a:rPr lang="en-US" sz="2800" b="1" dirty="0">
                <a:cs typeface="Calibri" panose="020F0502020204030204" pitchFamily="34" charset="0"/>
              </a:rPr>
              <a:t>Degrees Awarded Since 2000:</a:t>
            </a:r>
          </a:p>
          <a:p>
            <a:pPr marL="0" lvl="1" indent="0" fontAlgn="base">
              <a:lnSpc>
                <a:spcPct val="150000"/>
              </a:lnSpc>
              <a:spcAft>
                <a:spcPts val="20"/>
              </a:spcAft>
              <a:buNone/>
            </a:pPr>
            <a:r>
              <a:rPr lang="en-US" sz="2800" b="1" dirty="0">
                <a:cs typeface="Calibri" panose="020F0502020204030204" pitchFamily="34" charset="0"/>
              </a:rPr>
              <a:t>Current Student Enrollment:</a:t>
            </a:r>
          </a:p>
          <a:p>
            <a:pPr marL="0" lvl="1" indent="0" fontAlgn="base">
              <a:lnSpc>
                <a:spcPct val="150000"/>
              </a:lnSpc>
              <a:spcAft>
                <a:spcPts val="20"/>
              </a:spcAft>
              <a:buNone/>
            </a:pPr>
            <a:r>
              <a:rPr lang="en-US" sz="2800" b="1" dirty="0">
                <a:cs typeface="Calibri" panose="020F0502020204030204" pitchFamily="34" charset="0"/>
              </a:rPr>
              <a:t>Material Languages :</a:t>
            </a:r>
          </a:p>
          <a:p>
            <a:pPr marL="0" lvl="1" indent="0" fontAlgn="base">
              <a:lnSpc>
                <a:spcPct val="150000"/>
              </a:lnSpc>
              <a:spcAft>
                <a:spcPts val="20"/>
              </a:spcAft>
              <a:buNone/>
            </a:pPr>
            <a:r>
              <a:rPr lang="en-US" sz="2800" b="1" dirty="0">
                <a:cs typeface="Calibri" panose="020F0502020204030204" pitchFamily="34" charset="0"/>
              </a:rPr>
              <a:t>Countries With Students:</a:t>
            </a:r>
          </a:p>
          <a:p>
            <a:pPr marL="0" lvl="1" indent="0" fontAlgn="base">
              <a:lnSpc>
                <a:spcPct val="150000"/>
              </a:lnSpc>
              <a:spcAft>
                <a:spcPts val="20"/>
              </a:spcAft>
              <a:buNone/>
            </a:pPr>
            <a:r>
              <a:rPr lang="en-US" sz="2800" b="1" dirty="0">
                <a:cs typeface="Calibri" panose="020F0502020204030204" pitchFamily="34" charset="0"/>
              </a:rPr>
              <a:t>Professors, Adjuncts and Coordinators:</a:t>
            </a:r>
          </a:p>
        </p:txBody>
      </p:sp>
      <p:pic>
        <p:nvPicPr>
          <p:cNvPr id="7" name="Picture 6" descr="Shape, icon, circle&#10;&#10;Description automatically generated">
            <a:extLst>
              <a:ext uri="{FF2B5EF4-FFF2-40B4-BE49-F238E27FC236}">
                <a16:creationId xmlns:a16="http://schemas.microsoft.com/office/drawing/2014/main" id="{43BF20E0-CDBE-4D07-9A3A-478EF2540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1A539-74D2-436E-B217-E529A47C92B3}"/>
              </a:ext>
            </a:extLst>
          </p:cNvPr>
          <p:cNvSpPr txBox="1"/>
          <p:nvPr/>
        </p:nvSpPr>
        <p:spPr>
          <a:xfrm>
            <a:off x="221070" y="6347908"/>
            <a:ext cx="680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*Numbers subject to revision after pandemic years are finalized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2E010-9FF4-4B8B-98FC-F3D9A23896EF}"/>
              </a:ext>
            </a:extLst>
          </p:cNvPr>
          <p:cNvSpPr txBox="1"/>
          <p:nvPr/>
        </p:nvSpPr>
        <p:spPr>
          <a:xfrm>
            <a:off x="3382810" y="1598023"/>
            <a:ext cx="108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256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0ACE9-0244-402E-A772-F1906EB1D08C}"/>
              </a:ext>
            </a:extLst>
          </p:cNvPr>
          <p:cNvSpPr txBox="1"/>
          <p:nvPr/>
        </p:nvSpPr>
        <p:spPr>
          <a:xfrm>
            <a:off x="5820360" y="2251169"/>
            <a:ext cx="1390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220+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DC06E-C1BD-43F5-B295-7242E72A94D3}"/>
              </a:ext>
            </a:extLst>
          </p:cNvPr>
          <p:cNvSpPr txBox="1"/>
          <p:nvPr/>
        </p:nvSpPr>
        <p:spPr>
          <a:xfrm>
            <a:off x="5445255" y="2836186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5209+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A4F9B-A1DF-4706-A1A9-758BB401B8F9}"/>
              </a:ext>
            </a:extLst>
          </p:cNvPr>
          <p:cNvSpPr txBox="1"/>
          <p:nvPr/>
        </p:nvSpPr>
        <p:spPr>
          <a:xfrm>
            <a:off x="5307707" y="3442992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2200+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1CE99-EB54-43F7-BF24-4462AD4CFE4D}"/>
              </a:ext>
            </a:extLst>
          </p:cNvPr>
          <p:cNvSpPr txBox="1"/>
          <p:nvPr/>
        </p:nvSpPr>
        <p:spPr>
          <a:xfrm>
            <a:off x="3968754" y="4050093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D78D5-A40E-4585-BF07-6EF4A9419214}"/>
              </a:ext>
            </a:extLst>
          </p:cNvPr>
          <p:cNvSpPr txBox="1"/>
          <p:nvPr/>
        </p:nvSpPr>
        <p:spPr>
          <a:xfrm>
            <a:off x="4763327" y="4654087"/>
            <a:ext cx="108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50+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5B2FF-0ED5-4934-95ED-8DEC253EC23E}"/>
              </a:ext>
            </a:extLst>
          </p:cNvPr>
          <p:cNvSpPr txBox="1"/>
          <p:nvPr/>
        </p:nvSpPr>
        <p:spPr>
          <a:xfrm>
            <a:off x="6932307" y="5219833"/>
            <a:ext cx="1390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180+</a:t>
            </a:r>
          </a:p>
        </p:txBody>
      </p:sp>
    </p:spTree>
    <p:extLst>
      <p:ext uri="{BB962C8B-B14F-4D97-AF65-F5344CB8AC3E}">
        <p14:creationId xmlns:p14="http://schemas.microsoft.com/office/powerpoint/2010/main" val="2283990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>
            <a:spLocks noGrp="1"/>
          </p:cNvSpPr>
          <p:nvPr>
            <p:ph type="title"/>
          </p:nvPr>
        </p:nvSpPr>
        <p:spPr>
          <a:xfrm>
            <a:off x="379412" y="152400"/>
            <a:ext cx="7055380" cy="958252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/>
              <a:t>Isaac Mugerwa, MA, M.Div.</a:t>
            </a:r>
            <a:br>
              <a:rPr lang="en-US" sz="2400" b="1" dirty="0"/>
            </a:br>
            <a:r>
              <a:rPr lang="en-US" sz="2400" b="1" dirty="0"/>
              <a:t>Uganda</a:t>
            </a:r>
            <a:endParaRPr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88FA2-25BB-FC44-92F3-34820E461D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1110652"/>
            <a:ext cx="9372600" cy="490914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D25BA-5330-A845-9060-7A51736EAB7E}"/>
              </a:ext>
            </a:extLst>
          </p:cNvPr>
          <p:cNvSpPr txBox="1"/>
          <p:nvPr/>
        </p:nvSpPr>
        <p:spPr>
          <a:xfrm>
            <a:off x="1292226" y="6172200"/>
            <a:ext cx="1089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Graduating students become the teachers, using curriculum they’ve created.</a:t>
            </a:r>
          </a:p>
        </p:txBody>
      </p:sp>
    </p:spTree>
    <p:extLst>
      <p:ext uri="{BB962C8B-B14F-4D97-AF65-F5344CB8AC3E}">
        <p14:creationId xmlns:p14="http://schemas.microsoft.com/office/powerpoint/2010/main" val="12239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D25BA-5330-A845-9060-7A51736EAB7E}"/>
              </a:ext>
            </a:extLst>
          </p:cNvPr>
          <p:cNvSpPr txBox="1"/>
          <p:nvPr/>
        </p:nvSpPr>
        <p:spPr>
          <a:xfrm>
            <a:off x="6084115" y="5943600"/>
            <a:ext cx="571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Graduacion de MINTS En el Salvador</a:t>
            </a:r>
            <a:endParaRPr lang="en-US" sz="2400" dirty="0"/>
          </a:p>
        </p:txBody>
      </p:sp>
      <p:pic>
        <p:nvPicPr>
          <p:cNvPr id="5" name="Picture 4" descr="A group of people in white robes&#10;&#10;Description automatically generated with low confidence">
            <a:extLst>
              <a:ext uri="{FF2B5EF4-FFF2-40B4-BE49-F238E27FC236}">
                <a16:creationId xmlns:a16="http://schemas.microsoft.com/office/drawing/2014/main" id="{E39FE4D2-3493-49BF-BE4B-631D7599F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5" b="14445"/>
          <a:stretch/>
        </p:blipFill>
        <p:spPr>
          <a:xfrm>
            <a:off x="303212" y="533399"/>
            <a:ext cx="11658600" cy="5357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D25BA-5330-A845-9060-7A51736EAB7E}"/>
              </a:ext>
            </a:extLst>
          </p:cNvPr>
          <p:cNvSpPr txBox="1"/>
          <p:nvPr/>
        </p:nvSpPr>
        <p:spPr>
          <a:xfrm>
            <a:off x="7542212" y="4917885"/>
            <a:ext cx="373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Graduacion de MINTS </a:t>
            </a:r>
            <a:br>
              <a:rPr lang="es-ES" sz="2400" dirty="0"/>
            </a:br>
            <a:r>
              <a:rPr lang="es-ES" sz="2400" dirty="0"/>
              <a:t>en Republica Dominicana</a:t>
            </a:r>
            <a:endParaRPr lang="en-US" sz="2400" dirty="0"/>
          </a:p>
        </p:txBody>
      </p:sp>
      <p:pic>
        <p:nvPicPr>
          <p:cNvPr id="4" name="Picture 3" descr="A group of people holding papers&#10;&#10;Description automatically generated with medium confidence">
            <a:extLst>
              <a:ext uri="{FF2B5EF4-FFF2-40B4-BE49-F238E27FC236}">
                <a16:creationId xmlns:a16="http://schemas.microsoft.com/office/drawing/2014/main" id="{6E812845-B95D-4CC2-BC7D-971B1377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76200"/>
            <a:ext cx="10827953" cy="412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CE8BB3D0-D9A5-43B8-876A-7A5072BBCD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30000"/>
          <a:stretch/>
        </p:blipFill>
        <p:spPr>
          <a:xfrm>
            <a:off x="203201" y="3352800"/>
            <a:ext cx="6722583" cy="318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0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61905-7BD6-A0E6-9DAE-20F6DBBC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018" y="609601"/>
            <a:ext cx="8496794" cy="1456267"/>
          </a:xfrm>
        </p:spPr>
        <p:txBody>
          <a:bodyPr/>
          <a:lstStyle/>
          <a:p>
            <a:pPr algn="r"/>
            <a:r>
              <a:rPr lang="en-US" dirty="0"/>
              <a:t>Alliance theological seminary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FD46A-677D-2D3E-50ED-267FED859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3048000"/>
            <a:ext cx="10128787" cy="2990558"/>
          </a:xfrm>
        </p:spPr>
        <p:txBody>
          <a:bodyPr anchor="t" anchorCtr="0">
            <a:noAutofit/>
          </a:bodyPr>
          <a:lstStyle/>
          <a:p>
            <a:r>
              <a:rPr lang="en-US" dirty="0"/>
              <a:t>ATS Background</a:t>
            </a:r>
          </a:p>
          <a:p>
            <a:pPr lvl="1"/>
            <a:r>
              <a:rPr lang="en-US" dirty="0"/>
              <a:t>Founded in 2022</a:t>
            </a:r>
          </a:p>
          <a:p>
            <a:pPr lvl="1"/>
            <a:r>
              <a:rPr lang="en-US" dirty="0"/>
              <a:t>A long-term vision that God has brought together</a:t>
            </a:r>
          </a:p>
          <a:p>
            <a:pPr lvl="1"/>
            <a:r>
              <a:rPr lang="en-US" dirty="0"/>
              <a:t>Support from Pastors and the Men’s Ministry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1A19E-0229-AA4A-E553-6186F1D74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43"/>
            <a:ext cx="27030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20150910_150547.jpg" descr="20150910_150547.jpg"/>
          <p:cNvPicPr>
            <a:picLocks noChangeAspect="1"/>
          </p:cNvPicPr>
          <p:nvPr/>
        </p:nvPicPr>
        <p:blipFill rotWithShape="1">
          <a:blip r:embed="rId3"/>
          <a:srcRect t="4659" b="19716"/>
          <a:stretch/>
        </p:blipFill>
        <p:spPr>
          <a:xfrm>
            <a:off x="531812" y="343990"/>
            <a:ext cx="9681581" cy="549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42AEF4-7874-DB45-ACBC-A2E314CF3B3F}"/>
              </a:ext>
            </a:extLst>
          </p:cNvPr>
          <p:cNvSpPr txBox="1"/>
          <p:nvPr/>
        </p:nvSpPr>
        <p:spPr>
          <a:xfrm>
            <a:off x="2589212" y="6080648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Union Theological Seminary, a MINTS partner in Central Asia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01B21-CB55-8C44-AFB7-FEF245CF4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-11177"/>
          <a:stretch/>
        </p:blipFill>
        <p:spPr>
          <a:xfrm>
            <a:off x="1446212" y="329165"/>
            <a:ext cx="9067800" cy="618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5081F-EFF6-AE47-87FE-F632D8AA54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4"/>
          <a:stretch/>
        </p:blipFill>
        <p:spPr>
          <a:xfrm>
            <a:off x="514984" y="4233891"/>
            <a:ext cx="4724400" cy="23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0D929-8B7F-154B-8F41-0C51F6D71422}"/>
              </a:ext>
            </a:extLst>
          </p:cNvPr>
          <p:cNvSpPr txBox="1"/>
          <p:nvPr/>
        </p:nvSpPr>
        <p:spPr>
          <a:xfrm>
            <a:off x="7375317" y="6017947"/>
            <a:ext cx="428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MINTS classroom in Kenya</a:t>
            </a:r>
          </a:p>
        </p:txBody>
      </p:sp>
    </p:spTree>
    <p:extLst>
      <p:ext uri="{BB962C8B-B14F-4D97-AF65-F5344CB8AC3E}">
        <p14:creationId xmlns:p14="http://schemas.microsoft.com/office/powerpoint/2010/main" val="14857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D1CE-0DCD-D136-5D30-677737E9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Starting a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6D90E-1635-DD85-EFA3-02484DE9E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Identify a Study Center Coordinator (SCC) and Students (a minimum of eight)</a:t>
            </a:r>
          </a:p>
          <a:p>
            <a:r>
              <a:rPr lang="en-US" sz="3200" dirty="0"/>
              <a:t>Schedule class(es)</a:t>
            </a:r>
          </a:p>
          <a:p>
            <a:r>
              <a:rPr lang="en-US" sz="3200" dirty="0"/>
              <a:t>Determine charges (set by local center)</a:t>
            </a:r>
          </a:p>
          <a:p>
            <a:r>
              <a:rPr lang="en-US" sz="3200" dirty="0"/>
              <a:t>Sign up students</a:t>
            </a:r>
          </a:p>
          <a:p>
            <a:r>
              <a:rPr lang="en-US" sz="3200" dirty="0"/>
              <a:t>Carry out first class(es)</a:t>
            </a:r>
          </a:p>
          <a:p>
            <a:endParaRPr lang="en-US" sz="3200" dirty="0"/>
          </a:p>
          <a:p>
            <a:pPr lvl="1"/>
            <a:r>
              <a:rPr lang="en-US" sz="3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7FFD7-F4A2-5A30-6191-93779BE28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43"/>
            <a:ext cx="18020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6D90E-1635-DD85-EFA3-02484DE9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018" y="2971800"/>
            <a:ext cx="10128787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QUESTIONS?</a:t>
            </a:r>
          </a:p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554BD-FD04-AFDA-65E3-00D7A7A2E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43"/>
            <a:ext cx="27030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61905-7BD6-A0E6-9DAE-20F6DBBC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32825"/>
            <a:ext cx="10477994" cy="1456267"/>
          </a:xfrm>
        </p:spPr>
        <p:txBody>
          <a:bodyPr>
            <a:normAutofit/>
          </a:bodyPr>
          <a:lstStyle/>
          <a:p>
            <a:r>
              <a:rPr lang="en-US" dirty="0"/>
              <a:t>Alliance theological seminary – 1</a:t>
            </a:r>
            <a:r>
              <a:rPr lang="en-US" baseline="30000" dirty="0"/>
              <a:t>st</a:t>
            </a:r>
            <a:r>
              <a:rPr lang="en-US" dirty="0"/>
              <a:t> Information Mtg, May 2022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907F4-3066-FD4D-0D6D-5B9253926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 b="8932"/>
          <a:stretch/>
        </p:blipFill>
        <p:spPr>
          <a:xfrm>
            <a:off x="2284412" y="1489092"/>
            <a:ext cx="86044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61905-7BD6-A0E6-9DAE-20F6DBBC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32825"/>
            <a:ext cx="10477994" cy="1456267"/>
          </a:xfrm>
        </p:spPr>
        <p:txBody>
          <a:bodyPr>
            <a:normAutofit/>
          </a:bodyPr>
          <a:lstStyle/>
          <a:p>
            <a:r>
              <a:rPr lang="en-US" dirty="0"/>
              <a:t>Alliance theological seminary – 1</a:t>
            </a:r>
            <a:r>
              <a:rPr lang="en-US" baseline="30000" dirty="0"/>
              <a:t>st</a:t>
            </a:r>
            <a:r>
              <a:rPr lang="en-US" dirty="0"/>
              <a:t> Graduation, May 18 2024 </a:t>
            </a:r>
          </a:p>
        </p:txBody>
      </p:sp>
      <p:pic>
        <p:nvPicPr>
          <p:cNvPr id="4" name="Picture 3" descr="A group of people wearing graduation gowns and caps">
            <a:extLst>
              <a:ext uri="{FF2B5EF4-FFF2-40B4-BE49-F238E27FC236}">
                <a16:creationId xmlns:a16="http://schemas.microsoft.com/office/drawing/2014/main" id="{5CF979A9-8FEA-FB58-3036-CF615E814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35" y="1519058"/>
            <a:ext cx="892855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3" y="2322342"/>
            <a:ext cx="7543800" cy="179245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7200" dirty="0">
                <a:latin typeface="Baskerville" panose="02020502060306020303" pitchFamily="18" charset="0"/>
              </a:rPr>
              <a:t>M</a:t>
            </a:r>
            <a:r>
              <a:rPr lang="en-US" sz="6000" dirty="0">
                <a:latin typeface="Baskerville" panose="02020502060306020303" pitchFamily="18" charset="0"/>
              </a:rPr>
              <a:t>INT</a:t>
            </a:r>
            <a:r>
              <a:rPr lang="en-US" sz="7200" dirty="0">
                <a:latin typeface="Baskerville" panose="02020502060306020303" pitchFamily="18" charset="0"/>
              </a:rPr>
              <a:t>S</a:t>
            </a:r>
            <a:br>
              <a:rPr lang="en-US" sz="4400" b="1" dirty="0">
                <a:latin typeface="Baskerville" panose="02020502060306020303" pitchFamily="18" charset="0"/>
              </a:rPr>
            </a:br>
            <a:r>
              <a:rPr lang="en-US" sz="4400" dirty="0">
                <a:latin typeface="Baskerville" panose="02020502060306020303" pitchFamily="18" charset="0"/>
              </a:rPr>
              <a:t>International Seminary</a:t>
            </a:r>
            <a:br>
              <a:rPr lang="en-US" sz="4400" dirty="0">
                <a:latin typeface="Baskerville" panose="02020502060306020303" pitchFamily="18" charset="0"/>
              </a:rPr>
            </a:br>
            <a:r>
              <a:rPr lang="en-US" sz="4400" dirty="0">
                <a:latin typeface="Baskerville" panose="02020502060306020303" pitchFamily="18" charset="0"/>
              </a:rPr>
              <a:t>													</a:t>
            </a:r>
            <a:r>
              <a:rPr lang="en-US" sz="1600" dirty="0">
                <a:latin typeface="Baskerville" panose="02020502060306020303" pitchFamily="18" charset="0"/>
              </a:rPr>
              <a:t>estD. 2000</a:t>
            </a:r>
          </a:p>
        </p:txBody>
      </p:sp>
      <p:pic>
        <p:nvPicPr>
          <p:cNvPr id="94" name="Picture 93" descr="New MINTS Logo2">
            <a:extLst>
              <a:ext uri="{FF2B5EF4-FFF2-40B4-BE49-F238E27FC236}">
                <a16:creationId xmlns:a16="http://schemas.microsoft.com/office/drawing/2014/main" id="{6F14BE3E-FEB5-4292-97AD-0C38281A986D}"/>
              </a:ext>
            </a:extLst>
          </p:cNvPr>
          <p:cNvPicPr/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12604" r="26647" b="39082"/>
          <a:stretch/>
        </p:blipFill>
        <p:spPr bwMode="auto">
          <a:xfrm>
            <a:off x="8211486" y="2133600"/>
            <a:ext cx="3472148" cy="350520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est-of-both-worlds-SBA-300360202">
            <a:hlinkClick r:id="" action="ppaction://media"/>
            <a:extLst>
              <a:ext uri="{FF2B5EF4-FFF2-40B4-BE49-F238E27FC236}">
                <a16:creationId xmlns:a16="http://schemas.microsoft.com/office/drawing/2014/main" id="{2DB5D9DE-0E6B-4CC0-8901-B2E3A2E24B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5"/>
                  <p14:fade in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3729" y="600603"/>
            <a:ext cx="347662" cy="347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EC773A-326D-B5AB-70F6-8187AC9BF5DC}"/>
              </a:ext>
            </a:extLst>
          </p:cNvPr>
          <p:cNvSpPr txBox="1"/>
          <p:nvPr/>
        </p:nvSpPr>
        <p:spPr>
          <a:xfrm>
            <a:off x="227012" y="774434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ATS is a franchise of: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4DB55-5A99-5DC0-2DA8-F2E69D40C1C3}"/>
              </a:ext>
            </a:extLst>
          </p:cNvPr>
          <p:cNvSpPr txBox="1"/>
          <p:nvPr/>
        </p:nvSpPr>
        <p:spPr>
          <a:xfrm>
            <a:off x="455612" y="48006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/>
            </a:lvl1pPr>
          </a:lstStyle>
          <a:p>
            <a:r>
              <a:rPr lang="en-US" dirty="0"/>
              <a:t>www.mints.edu</a:t>
            </a:r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7A3E6B-79EE-4943-9F69-A21D82060614}"/>
              </a:ext>
            </a:extLst>
          </p:cNvPr>
          <p:cNvSpPr/>
          <p:nvPr/>
        </p:nvSpPr>
        <p:spPr>
          <a:xfrm>
            <a:off x="5228497" y="419387"/>
            <a:ext cx="6932614" cy="76200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hape, icon, circle&#10;&#10;Description automatically generated">
            <a:extLst>
              <a:ext uri="{FF2B5EF4-FFF2-40B4-BE49-F238E27FC236}">
                <a16:creationId xmlns:a16="http://schemas.microsoft.com/office/drawing/2014/main" id="{D5E2A901-886F-466B-BE25-20F3AD6E0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303903" y="474784"/>
            <a:ext cx="6781801" cy="651206"/>
          </a:xfrm>
        </p:spPr>
        <p:txBody>
          <a:bodyPr>
            <a:normAutofit/>
          </a:bodyPr>
          <a:lstStyle/>
          <a:p>
            <a:r>
              <a:rPr lang="en-US" sz="3200" b="1" cap="none" dirty="0">
                <a:latin typeface="+mn-lt"/>
              </a:rPr>
              <a:t>Making Disciples In All Nations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277E8FC5-1337-45DA-9B3A-5024F098F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152400"/>
            <a:ext cx="4953000" cy="660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98671-E220-450A-A052-F96028243659}"/>
              </a:ext>
            </a:extLst>
          </p:cNvPr>
          <p:cNvSpPr txBox="1"/>
          <p:nvPr/>
        </p:nvSpPr>
        <p:spPr>
          <a:xfrm>
            <a:off x="5503007" y="1295400"/>
            <a:ext cx="48824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19050">
                  <a:solidFill>
                    <a:schemeClr val="tx1"/>
                  </a:solidFill>
                </a:ln>
                <a:solidFill>
                  <a:srgbClr val="549ED5"/>
                </a:solidFill>
              </a:rPr>
              <a:t>Teaching </a:t>
            </a:r>
          </a:p>
          <a:p>
            <a:r>
              <a:rPr lang="en-US" sz="7200" b="1" dirty="0">
                <a:ln w="19050">
                  <a:solidFill>
                    <a:schemeClr val="tx1"/>
                  </a:solidFill>
                </a:ln>
                <a:solidFill>
                  <a:srgbClr val="549ED5"/>
                </a:solidFill>
              </a:rPr>
              <a:t>Them THE </a:t>
            </a:r>
          </a:p>
          <a:p>
            <a:r>
              <a:rPr lang="en-US" sz="7200" b="1" dirty="0">
                <a:ln w="19050">
                  <a:solidFill>
                    <a:schemeClr val="tx1"/>
                  </a:solidFill>
                </a:ln>
                <a:solidFill>
                  <a:srgbClr val="549ED5"/>
                </a:solidFill>
              </a:rPr>
              <a:t>Truth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F863B6-D3C2-4C73-A578-11EC644D0BEF}"/>
              </a:ext>
            </a:extLst>
          </p:cNvPr>
          <p:cNvSpPr/>
          <p:nvPr/>
        </p:nvSpPr>
        <p:spPr>
          <a:xfrm>
            <a:off x="8177349" y="4813321"/>
            <a:ext cx="4011476" cy="76200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CDCEB810-E595-44CD-A370-504C286B2472}"/>
              </a:ext>
            </a:extLst>
          </p:cNvPr>
          <p:cNvSpPr txBox="1">
            <a:spLocks/>
          </p:cNvSpPr>
          <p:nvPr/>
        </p:nvSpPr>
        <p:spPr>
          <a:xfrm>
            <a:off x="8124098" y="4881131"/>
            <a:ext cx="3936069" cy="6512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200" b="1" cap="none" dirty="0">
                <a:latin typeface="+mn-lt"/>
              </a:rPr>
              <a:t>Sending Them 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35CCF-9A75-4041-BD8B-491BB589634B}"/>
              </a:ext>
            </a:extLst>
          </p:cNvPr>
          <p:cNvSpPr txBox="1"/>
          <p:nvPr/>
        </p:nvSpPr>
        <p:spPr>
          <a:xfrm>
            <a:off x="5445173" y="5930041"/>
            <a:ext cx="5147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 Biblical Mission-Seminary</a:t>
            </a:r>
          </a:p>
        </p:txBody>
      </p:sp>
    </p:spTree>
    <p:extLst>
      <p:ext uri="{BB962C8B-B14F-4D97-AF65-F5344CB8AC3E}">
        <p14:creationId xmlns:p14="http://schemas.microsoft.com/office/powerpoint/2010/main" val="39125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6A15-55AA-4E2F-8993-C0E088D1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152400"/>
            <a:ext cx="10128787" cy="1456267"/>
          </a:xfrm>
        </p:spPr>
        <p:txBody>
          <a:bodyPr>
            <a:normAutofit/>
          </a:bodyPr>
          <a:lstStyle/>
          <a:p>
            <a:r>
              <a:rPr lang="en-US" sz="4000" b="1" dirty="0"/>
              <a:t>The Great Missionary Challenge: </a:t>
            </a:r>
            <a:br>
              <a:rPr lang="en-US" sz="4000" b="1" dirty="0"/>
            </a:br>
            <a:r>
              <a:rPr lang="en-US" sz="4000" b="1" dirty="0"/>
              <a:t>Matthew 28:18-20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04785-40C2-49A8-940E-345AB1D26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3988" y="5562601"/>
            <a:ext cx="12188824" cy="1142999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… equipping </a:t>
            </a:r>
            <a:br>
              <a:rPr lang="en-US" sz="3600" dirty="0"/>
            </a:br>
            <a:r>
              <a:rPr lang="en-US" sz="3600" dirty="0"/>
              <a:t>pastors and teachers to extend God’s Kingdom.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5BAA04C-3DF9-4A25-A19D-E0053163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1608667"/>
            <a:ext cx="6686550" cy="39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D255469F-332A-41F9-B280-0C5E83052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6A15-55AA-4E2F-8993-C0E088D1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The Great Missionary Challenge – </a:t>
            </a:r>
            <a:r>
              <a:rPr lang="en-US" sz="4000" b="1" dirty="0" err="1"/>
              <a:t>TheologiCal</a:t>
            </a:r>
            <a:r>
              <a:rPr lang="en-US" sz="4000" b="1" dirty="0"/>
              <a:t> education 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E895D-07A2-5321-865F-CFB3AA9FF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2 Timothy 2:2</a:t>
            </a:r>
          </a:p>
          <a:p>
            <a:pPr lvl="1"/>
            <a:r>
              <a:rPr lang="en-US" sz="3200" dirty="0"/>
              <a:t>Based on Relationships</a:t>
            </a:r>
          </a:p>
          <a:p>
            <a:r>
              <a:rPr lang="en-US" sz="3200" dirty="0"/>
              <a:t>Hebrews 5:11-14</a:t>
            </a:r>
          </a:p>
          <a:p>
            <a:pPr lvl="1"/>
            <a:r>
              <a:rPr lang="en-US" sz="3200" dirty="0"/>
              <a:t>Wanting to deliver “solid food”</a:t>
            </a:r>
          </a:p>
        </p:txBody>
      </p:sp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D255469F-332A-41F9-B280-0C5E83052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6A15-55AA-4E2F-8993-C0E088D1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The Great Missionary Challenge – </a:t>
            </a:r>
            <a:r>
              <a:rPr lang="en-US" sz="4000" b="1" dirty="0" err="1"/>
              <a:t>TheologiCal</a:t>
            </a:r>
            <a:r>
              <a:rPr lang="en-US" sz="4000" b="1" dirty="0"/>
              <a:t> education 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E895D-07A2-5321-865F-CFB3AA9FF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But CHALLENGES,</a:t>
            </a:r>
          </a:p>
          <a:p>
            <a:pPr lvl="1"/>
            <a:r>
              <a:rPr lang="en-US" sz="3200" dirty="0"/>
              <a:t>Colossians 2:6-10 secular philosophy (1 Corinthians 1:18-31)</a:t>
            </a:r>
          </a:p>
          <a:p>
            <a:pPr lvl="1"/>
            <a:r>
              <a:rPr lang="en-US" sz="3200" dirty="0"/>
              <a:t>1 Timothy 1:3-4 "seminary" philosophy</a:t>
            </a:r>
          </a:p>
          <a:p>
            <a:r>
              <a:rPr lang="en-US" sz="3200" dirty="0"/>
              <a:t>IN CONTRAST, 1 Timothy 1:5-7 and Luke 6:39-40 ff.</a:t>
            </a:r>
          </a:p>
        </p:txBody>
      </p:sp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D255469F-332A-41F9-B280-0C5E83052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8" y="5791201"/>
            <a:ext cx="883624" cy="9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1311</Words>
  <Application>Microsoft Office PowerPoint</Application>
  <PresentationFormat>Custom</PresentationFormat>
  <Paragraphs>201</Paragraphs>
  <Slides>23</Slides>
  <Notes>14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Baskerville</vt:lpstr>
      <vt:lpstr>Calibri</vt:lpstr>
      <vt:lpstr>Century Gothic</vt:lpstr>
      <vt:lpstr>Garamond</vt:lpstr>
      <vt:lpstr>Trebuchet MS</vt:lpstr>
      <vt:lpstr>Celestial</vt:lpstr>
      <vt:lpstr>ATS overview</vt:lpstr>
      <vt:lpstr>Alliance theological seminary</vt:lpstr>
      <vt:lpstr>Alliance theological seminary – 1st Information Mtg, May 2022 </vt:lpstr>
      <vt:lpstr>Alliance theological seminary – 1st Graduation, May 18 2024 </vt:lpstr>
      <vt:lpstr>MINTS International Seminary              estD. 2000</vt:lpstr>
      <vt:lpstr>Making Disciples In All Nations</vt:lpstr>
      <vt:lpstr>The Great Missionary Challenge:  Matthew 28:18-20</vt:lpstr>
      <vt:lpstr>The Great Missionary Challenge – TheologiCal education  </vt:lpstr>
      <vt:lpstr>The Great Missionary Challenge – TheologiCal education  </vt:lpstr>
      <vt:lpstr>The Great Missionary Challenge – TheologiCal education  </vt:lpstr>
      <vt:lpstr>MINTS’ Global Challenge</vt:lpstr>
      <vt:lpstr>The MINTS Model</vt:lpstr>
      <vt:lpstr>MINTS At Work…</vt:lpstr>
      <vt:lpstr>MINTS Degree Programs</vt:lpstr>
      <vt:lpstr>MINTS Graduates by year</vt:lpstr>
      <vt:lpstr>MINTS By-the-Numbers*</vt:lpstr>
      <vt:lpstr>Isaac Mugerwa, MA, M.Div. Uganda</vt:lpstr>
      <vt:lpstr>PowerPoint Presentation</vt:lpstr>
      <vt:lpstr>PowerPoint Presentation</vt:lpstr>
      <vt:lpstr>PowerPoint Presentation</vt:lpstr>
      <vt:lpstr>PowerPoint Presentation</vt:lpstr>
      <vt:lpstr>Starting a center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MINTS International Theological Seminary</dc:title>
  <dc:creator>Dan Tidwell</dc:creator>
  <cp:lastModifiedBy>Lawrence S Ruddell</cp:lastModifiedBy>
  <cp:revision>75</cp:revision>
  <dcterms:created xsi:type="dcterms:W3CDTF">2022-03-17T20:44:04Z</dcterms:created>
  <dcterms:modified xsi:type="dcterms:W3CDTF">2024-07-29T14:29:01Z</dcterms:modified>
</cp:coreProperties>
</file>